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6858000" cx="12192000"/>
  <p:notesSz cx="6858000" cy="9144000"/>
  <p:embeddedFontLst>
    <p:embeddedFont>
      <p:font typeface="Montserrat SemiBold"/>
      <p:regular r:id="rId82"/>
      <p:bold r:id="rId83"/>
      <p:italic r:id="rId84"/>
      <p:boldItalic r:id="rId85"/>
    </p:embeddedFont>
    <p:embeddedFont>
      <p:font typeface="Quattrocento Sans"/>
      <p:regular r:id="rId86"/>
      <p:bold r:id="rId87"/>
      <p:italic r:id="rId88"/>
      <p:boldItalic r:id="rId89"/>
    </p:embeddedFont>
    <p:embeddedFont>
      <p:font typeface="Gill Sans"/>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0356BB-5A3B-481F-80C4-0DB4944693F5}">
  <a:tblStyle styleId="{4D0356BB-5A3B-481F-80C4-0DB4944693F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3C5242-5C02-49A6-AFCB-0D60A4A3C95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SemiBold-italic.fntdata"/><Relationship Id="rId83" Type="http://schemas.openxmlformats.org/officeDocument/2006/relationships/font" Target="fonts/MontserratSemiBold-bold.fntdata"/><Relationship Id="rId42" Type="http://schemas.openxmlformats.org/officeDocument/2006/relationships/slide" Target="slides/slide36.xml"/><Relationship Id="rId86" Type="http://schemas.openxmlformats.org/officeDocument/2006/relationships/font" Target="fonts/QuattrocentoSans-regular.fntdata"/><Relationship Id="rId41" Type="http://schemas.openxmlformats.org/officeDocument/2006/relationships/slide" Target="slides/slide35.xml"/><Relationship Id="rId85" Type="http://schemas.openxmlformats.org/officeDocument/2006/relationships/font" Target="fonts/MontserratSemiBold-boldItalic.fntdata"/><Relationship Id="rId44" Type="http://schemas.openxmlformats.org/officeDocument/2006/relationships/slide" Target="slides/slide38.xml"/><Relationship Id="rId88" Type="http://schemas.openxmlformats.org/officeDocument/2006/relationships/font" Target="fonts/QuattrocentoSans-italic.fntdata"/><Relationship Id="rId43" Type="http://schemas.openxmlformats.org/officeDocument/2006/relationships/slide" Target="slides/slide37.xml"/><Relationship Id="rId87" Type="http://schemas.openxmlformats.org/officeDocument/2006/relationships/font" Target="fonts/Quattrocento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QuattrocentoSans-boldItalic.fntdata"/><Relationship Id="rId80" Type="http://schemas.openxmlformats.org/officeDocument/2006/relationships/slide" Target="slides/slide74.xml"/><Relationship Id="rId82" Type="http://schemas.openxmlformats.org/officeDocument/2006/relationships/font" Target="fonts/MontserratSemiBold-regular.fntdata"/><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GillSans-bold.fntdata"/><Relationship Id="rId90" Type="http://schemas.openxmlformats.org/officeDocument/2006/relationships/font" Target="fonts/GillSans-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f5b76c1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ff5b76c1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f5b76c14e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ff5b76c14e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f5b76c14e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ff5b76c14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f5b76c14e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ff5b76c14e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f5b76c14e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ff5b76c14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f5b76c14e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ff5b76c14e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f5b76c14e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ff5b76c14e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f5b76c14e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ff5b76c14e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f5b76c14e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ff5b76c14e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f5b76c14e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ff5b76c14e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f5b76c14e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ff5b76c14e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f5b76c14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ff5b76c14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f5b76c14e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ff5b76c14e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f5b76c14e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ff5b76c14e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f5b76c14e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ff5b76c14e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f5b76c14e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ff5b76c14e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f5b76c14e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ff5b76c14e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f5b76c14e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ff5b76c14e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ff5b76c14e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ff5b76c14e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a96e368b8_2_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ca96e368b8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a96e368b8_2_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2ca96e368b8_2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ca96e368b8_2_2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2ca96e368b8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f5b76c14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ff5b76c14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ca96e368b8_2_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2ca96e368b8_2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a96e368b8_2_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2ca96e368b8_2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28dcb286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28dcb286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d28dcb286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ff61eef384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ff61eef384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ff61eef384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f61eef384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f61eef384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ff61eef384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ff61eef384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ff61eef384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ff61eef384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cae0568785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2cae0568785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9e336181e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d9e336181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ae0568785_3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cae0568785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ae0568785_3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cae0568785_3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f5b76c14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ff5b76c14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d9e336181e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2d9e336181e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9e336181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2d9e336181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cae0568785_3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cae0568785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ff61eef38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ff61eef38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ff5b76c14e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ff5b76c14e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ff61eef38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1ff61eef38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cae0568785_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2cae0568785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ae0568785_3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2cae0568785_3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ae0568785_3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cae0568785_3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28dcb286d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2d28dcb286d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9e336181e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d9e336181e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28dcb286d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d28dcb286d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cae0568785_3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cae0568785_3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d9e336181e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2d9e336181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d9e336181e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2d9e336181e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ae0568785_2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cae0568785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ff61eef38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1ff61eef38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cae0568785_3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2cae0568785_3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cae0568785_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2cae0568785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cae0568785_2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2cae0568785_2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d9e336181e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g2d9e336181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9e336181e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d9e336181e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cae0568785_3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2cae0568785_3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ca96e368b8_2_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2ca96e368b8_2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cae0568785_3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2cae0568785_3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ca96e368b8_2_3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2ca96e368b8_2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b053a55e5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2cb053a55e5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b053a55e5_3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2cb053a55e5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cb053a55e5_3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2cb053a55e5_3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b053a55e5_8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2cb053a55e5_8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cae0568785_3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2cae0568785_3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d9e336181e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d9e336181e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f5b76c14e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ff5b76c14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d9e336181e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g2d9e336181e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ae0568785_3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2cae0568785_3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cae0568785_3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g2cae0568785_3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cae0568785_3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2cae0568785_3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a96e368b8_2_3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2ca96e368b8_2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d9e336181e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2d9e336181e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f5b76c14e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ff5b76c14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f5b76c14e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ff5b76c14e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5" name="Shape 125"/>
        <p:cNvGrpSpPr/>
        <p:nvPr/>
      </p:nvGrpSpPr>
      <p:grpSpPr>
        <a:xfrm>
          <a:off x="0" y="0"/>
          <a:ext cx="0" cy="0"/>
          <a:chOff x="0" y="0"/>
          <a:chExt cx="0" cy="0"/>
        </a:xfrm>
      </p:grpSpPr>
      <p:sp>
        <p:nvSpPr>
          <p:cNvPr id="126" name="Google Shape;126;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28" name="Google Shape;128;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29" name="Google Shape;1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2" name="Shape 132"/>
        <p:cNvGrpSpPr/>
        <p:nvPr/>
      </p:nvGrpSpPr>
      <p:grpSpPr>
        <a:xfrm>
          <a:off x="0" y="0"/>
          <a:ext cx="0" cy="0"/>
          <a:chOff x="0" y="0"/>
          <a:chExt cx="0" cy="0"/>
        </a:xfrm>
      </p:grpSpPr>
      <p:sp>
        <p:nvSpPr>
          <p:cNvPr id="133" name="Google Shape;133;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3"/>
          <p:cNvSpPr/>
          <p:nvPr>
            <p:ph idx="2" type="pic"/>
          </p:nvPr>
        </p:nvSpPr>
        <p:spPr>
          <a:xfrm>
            <a:off x="5183188" y="987425"/>
            <a:ext cx="6172200" cy="4873625"/>
          </a:xfrm>
          <a:prstGeom prst="rect">
            <a:avLst/>
          </a:prstGeom>
          <a:noFill/>
          <a:ln>
            <a:noFill/>
          </a:ln>
        </p:spPr>
      </p:sp>
      <p:sp>
        <p:nvSpPr>
          <p:cNvPr id="135" name="Google Shape;135;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6" name="Google Shape;13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9" name="Shape 139"/>
        <p:cNvGrpSpPr/>
        <p:nvPr/>
      </p:nvGrpSpPr>
      <p:grpSpPr>
        <a:xfrm>
          <a:off x="0" y="0"/>
          <a:ext cx="0" cy="0"/>
          <a:chOff x="0" y="0"/>
          <a:chExt cx="0" cy="0"/>
        </a:xfrm>
      </p:grpSpPr>
      <p:sp>
        <p:nvSpPr>
          <p:cNvPr id="140" name="Google Shape;14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 name="Google Shape;1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5" name="Shape 145"/>
        <p:cNvGrpSpPr/>
        <p:nvPr/>
      </p:nvGrpSpPr>
      <p:grpSpPr>
        <a:xfrm>
          <a:off x="0" y="0"/>
          <a:ext cx="0" cy="0"/>
          <a:chOff x="0" y="0"/>
          <a:chExt cx="0" cy="0"/>
        </a:xfrm>
      </p:grpSpPr>
      <p:sp>
        <p:nvSpPr>
          <p:cNvPr id="146" name="Google Shape;146;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 name="Google Shape;14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4"/>
          <p:cNvSpPr/>
          <p:nvPr/>
        </p:nvSpPr>
        <p:spPr>
          <a:xfrm rot="10800000">
            <a:off x="853427" y="5650992"/>
            <a:ext cx="6821472" cy="1207007"/>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0"/>
                </a:srgbClr>
              </a:gs>
              <a:gs pos="99000">
                <a:srgbClr val="3D9CCC">
                  <a:alpha val="71372"/>
                </a:srgbClr>
              </a:gs>
              <a:gs pos="100000">
                <a:srgbClr val="3D9CCC">
                  <a:alpha val="71372"/>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4"/>
          <p:cNvSpPr/>
          <p:nvPr/>
        </p:nvSpPr>
        <p:spPr>
          <a:xfrm flipH="1" rot="-10089798">
            <a:off x="-145573" y="4175628"/>
            <a:ext cx="6040006" cy="3240870"/>
          </a:xfrm>
          <a:custGeom>
            <a:rect b="b" l="l" r="r" t="t"/>
            <a:pathLst>
              <a:path extrusionOk="0" h="3620355" w="6747252">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53725"/>
                </a:srgbClr>
              </a:gs>
              <a:gs pos="3000">
                <a:srgbClr val="D58C2E">
                  <a:alpha val="53725"/>
                </a:srgbClr>
              </a:gs>
              <a:gs pos="72000">
                <a:srgbClr val="2C2C2C"/>
              </a:gs>
              <a:gs pos="97000">
                <a:srgbClr val="1B4E68">
                  <a:alpha val="21176"/>
                </a:srgbClr>
              </a:gs>
              <a:gs pos="100000">
                <a:srgbClr val="1B4E68">
                  <a:alpha val="21176"/>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6" name="Google Shape;36;p4"/>
          <p:cNvCxnSpPr/>
          <p:nvPr/>
        </p:nvCxnSpPr>
        <p:spPr>
          <a:xfrm>
            <a:off x="6095999" y="3104925"/>
            <a:ext cx="0" cy="1655180"/>
          </a:xfrm>
          <a:prstGeom prst="straightConnector1">
            <a:avLst/>
          </a:prstGeom>
          <a:noFill/>
          <a:ln cap="flat" cmpd="sng" w="9525">
            <a:solidFill>
              <a:schemeClr val="accent6"/>
            </a:solidFill>
            <a:prstDash val="solid"/>
            <a:miter lim="800000"/>
            <a:headEnd len="sm" w="sm" type="none"/>
            <a:tailEnd len="sm" w="sm" type="none"/>
          </a:ln>
        </p:spPr>
      </p:cxnSp>
      <p:sp>
        <p:nvSpPr>
          <p:cNvPr id="37" name="Google Shape;37;p4"/>
          <p:cNvSpPr/>
          <p:nvPr/>
        </p:nvSpPr>
        <p:spPr>
          <a:xfrm>
            <a:off x="-24334" y="1"/>
            <a:ext cx="12218982" cy="6860673"/>
          </a:xfrm>
          <a:custGeom>
            <a:rect b="b" l="l" r="r" t="t"/>
            <a:pathLst>
              <a:path extrusionOk="0" h="6860673" w="12218982">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29AF8C">
                  <a:alpha val="31764"/>
                </a:srgbClr>
              </a:gs>
              <a:gs pos="77000">
                <a:srgbClr val="0D2734">
                  <a:alpha val="0"/>
                </a:srgbClr>
              </a:gs>
              <a:gs pos="100000">
                <a:srgbClr val="0D2734">
                  <a:alpha val="0"/>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rot="10800000">
            <a:off x="-26982" y="9939"/>
            <a:ext cx="12218982" cy="6860673"/>
          </a:xfrm>
          <a:custGeom>
            <a:rect b="b" l="l" r="r" t="t"/>
            <a:pathLst>
              <a:path extrusionOk="0" h="6860673" w="12218982">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1B4E68"/>
              </a:gs>
              <a:gs pos="77000">
                <a:srgbClr val="0D2734">
                  <a:alpha val="0"/>
                </a:srgbClr>
              </a:gs>
              <a:gs pos="100000">
                <a:srgbClr val="0D2734">
                  <a:alpha val="0"/>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a:off x="4603793" y="0"/>
            <a:ext cx="6821472" cy="1207007"/>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595959">
                  <a:alpha val="20784"/>
                </a:srgbClr>
              </a:gs>
              <a:gs pos="41000">
                <a:srgbClr val="595959">
                  <a:alpha val="20784"/>
                </a:srgbClr>
              </a:gs>
              <a:gs pos="98000">
                <a:srgbClr val="2C2C2C"/>
              </a:gs>
              <a:gs pos="100000">
                <a:srgbClr val="2C2C2C"/>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4"/>
          <p:cNvSpPr/>
          <p:nvPr/>
        </p:nvSpPr>
        <p:spPr>
          <a:xfrm flipH="1" rot="710202">
            <a:off x="6511239" y="-551340"/>
            <a:ext cx="5838132" cy="3132551"/>
          </a:xfrm>
          <a:custGeom>
            <a:rect b="b" l="l" r="r" t="t"/>
            <a:pathLst>
              <a:path extrusionOk="0" h="3620355" w="6747252">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61960"/>
                </a:srgbClr>
              </a:gs>
              <a:gs pos="100000">
                <a:srgbClr val="424242">
                  <a:alpha val="18823"/>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flipH="1" rot="5400000">
            <a:off x="6507450" y="1163358"/>
            <a:ext cx="6858000" cy="4531278"/>
          </a:xfrm>
          <a:custGeom>
            <a:rect b="b" l="l" r="r" t="t"/>
            <a:pathLst>
              <a:path extrusionOk="0" h="3750964" w="6858000">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11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5"/>
          <p:cNvSpPr/>
          <p:nvPr/>
        </p:nvSpPr>
        <p:spPr>
          <a:xfrm rot="5400000">
            <a:off x="6488397" y="1182411"/>
            <a:ext cx="6858000" cy="4493171"/>
          </a:xfrm>
          <a:custGeom>
            <a:rect b="b" l="l" r="r" t="t"/>
            <a:pathLst>
              <a:path extrusionOk="0" h="4744323" w="6858000">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a:gsLst>
              <a:gs pos="0">
                <a:srgbClr val="97BE49">
                  <a:alpha val="23529"/>
                </a:srgbClr>
              </a:gs>
              <a:gs pos="4000">
                <a:srgbClr val="97BE49">
                  <a:alpha val="23529"/>
                </a:srgbClr>
              </a:gs>
              <a:gs pos="79000">
                <a:srgbClr val="2C2C2C">
                  <a:alpha val="52156"/>
                </a:srgbClr>
              </a:gs>
              <a:gs pos="100000">
                <a:srgbClr val="2C2C2C">
                  <a:alpha val="52156"/>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 name="Google Shape;49;p5"/>
          <p:cNvSpPr/>
          <p:nvPr/>
        </p:nvSpPr>
        <p:spPr>
          <a:xfrm rot="5400000">
            <a:off x="6926379" y="1582290"/>
            <a:ext cx="6858001" cy="3693421"/>
          </a:xfrm>
          <a:custGeom>
            <a:rect b="b" l="l" r="r" t="t"/>
            <a:pathLst>
              <a:path extrusionOk="0" h="3693421" w="685800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0">
                <a:srgbClr val="D58C2E">
                  <a:alpha val="37647"/>
                </a:srgbClr>
              </a:gs>
              <a:gs pos="1000">
                <a:srgbClr val="D58C2E">
                  <a:alpha val="37647"/>
                </a:srgbClr>
              </a:gs>
              <a:gs pos="84000">
                <a:srgbClr val="595959">
                  <a:alpha val="20000"/>
                </a:srgbClr>
              </a:gs>
              <a:gs pos="100000">
                <a:srgbClr val="D58C2E">
                  <a:alpha val="3137"/>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eam x8">
    <p:spTree>
      <p:nvGrpSpPr>
        <p:cNvPr id="50" name="Shape 50"/>
        <p:cNvGrpSpPr/>
        <p:nvPr/>
      </p:nvGrpSpPr>
      <p:grpSpPr>
        <a:xfrm>
          <a:off x="0" y="0"/>
          <a:ext cx="0" cy="0"/>
          <a:chOff x="0" y="0"/>
          <a:chExt cx="0" cy="0"/>
        </a:xfrm>
      </p:grpSpPr>
      <p:sp>
        <p:nvSpPr>
          <p:cNvPr id="51" name="Google Shape;51;p6"/>
          <p:cNvSpPr/>
          <p:nvPr/>
        </p:nvSpPr>
        <p:spPr>
          <a:xfrm flipH="1">
            <a:off x="1704107" y="405552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flipH="1">
            <a:off x="4228381" y="1853643"/>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flipH="1">
            <a:off x="6752655" y="4055275"/>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p:nvPr/>
        </p:nvSpPr>
        <p:spPr>
          <a:xfrm flipH="1">
            <a:off x="9280950" y="4066155"/>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 name="Google Shape;55;p6"/>
          <p:cNvSpPr/>
          <p:nvPr/>
        </p:nvSpPr>
        <p:spPr>
          <a:xfrm flipH="1">
            <a:off x="4228381" y="4056366"/>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p6"/>
          <p:cNvSpPr/>
          <p:nvPr/>
        </p:nvSpPr>
        <p:spPr>
          <a:xfrm flipH="1">
            <a:off x="9276929" y="186186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6"/>
          <p:cNvSpPr/>
          <p:nvPr/>
        </p:nvSpPr>
        <p:spPr>
          <a:xfrm flipH="1">
            <a:off x="6752655" y="185581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6"/>
          <p:cNvSpPr/>
          <p:nvPr/>
        </p:nvSpPr>
        <p:spPr>
          <a:xfrm flipH="1">
            <a:off x="1692043" y="184602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6"/>
          <p:cNvSpPr txBox="1"/>
          <p:nvPr>
            <p:ph type="title"/>
          </p:nvPr>
        </p:nvSpPr>
        <p:spPr>
          <a:xfrm>
            <a:off x="1656588" y="338328"/>
            <a:ext cx="8878824" cy="106984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6"/>
          <p:cNvSpPr txBox="1"/>
          <p:nvPr>
            <p:ph idx="1" type="body"/>
          </p:nvPr>
        </p:nvSpPr>
        <p:spPr>
          <a:xfrm>
            <a:off x="1176854"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6"/>
          <p:cNvSpPr txBox="1"/>
          <p:nvPr>
            <p:ph idx="2" type="body"/>
          </p:nvPr>
        </p:nvSpPr>
        <p:spPr>
          <a:xfrm>
            <a:off x="1176854"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6"/>
          <p:cNvSpPr txBox="1"/>
          <p:nvPr>
            <p:ph idx="3" type="body"/>
          </p:nvPr>
        </p:nvSpPr>
        <p:spPr>
          <a:xfrm>
            <a:off x="3701128"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6"/>
          <p:cNvSpPr txBox="1"/>
          <p:nvPr>
            <p:ph idx="4" type="body"/>
          </p:nvPr>
        </p:nvSpPr>
        <p:spPr>
          <a:xfrm>
            <a:off x="3701128"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6" name="Google Shape;66;p6"/>
          <p:cNvSpPr txBox="1"/>
          <p:nvPr>
            <p:ph idx="5" type="body"/>
          </p:nvPr>
        </p:nvSpPr>
        <p:spPr>
          <a:xfrm>
            <a:off x="6225402"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6"/>
          <p:cNvSpPr txBox="1"/>
          <p:nvPr>
            <p:ph idx="6" type="body"/>
          </p:nvPr>
        </p:nvSpPr>
        <p:spPr>
          <a:xfrm>
            <a:off x="6225402"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6"/>
          <p:cNvSpPr txBox="1"/>
          <p:nvPr>
            <p:ph idx="7" type="body"/>
          </p:nvPr>
        </p:nvSpPr>
        <p:spPr>
          <a:xfrm>
            <a:off x="8749676"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6"/>
          <p:cNvSpPr txBox="1"/>
          <p:nvPr>
            <p:ph idx="8" type="body"/>
          </p:nvPr>
        </p:nvSpPr>
        <p:spPr>
          <a:xfrm>
            <a:off x="8749676"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6"/>
          <p:cNvSpPr/>
          <p:nvPr>
            <p:ph idx="9" type="pic"/>
          </p:nvPr>
        </p:nvSpPr>
        <p:spPr>
          <a:xfrm>
            <a:off x="1782010" y="1935987"/>
            <a:ext cx="1051560" cy="1051560"/>
          </a:xfrm>
          <a:prstGeom prst="ellipse">
            <a:avLst/>
          </a:prstGeom>
          <a:noFill/>
          <a:ln>
            <a:noFill/>
          </a:ln>
        </p:spPr>
      </p:sp>
      <p:sp>
        <p:nvSpPr>
          <p:cNvPr id="71" name="Google Shape;71;p6"/>
          <p:cNvSpPr/>
          <p:nvPr>
            <p:ph idx="13" type="pic"/>
          </p:nvPr>
        </p:nvSpPr>
        <p:spPr>
          <a:xfrm>
            <a:off x="4318348" y="1935987"/>
            <a:ext cx="1051560" cy="1051560"/>
          </a:xfrm>
          <a:prstGeom prst="ellipse">
            <a:avLst/>
          </a:prstGeom>
          <a:noFill/>
          <a:ln>
            <a:noFill/>
          </a:ln>
        </p:spPr>
      </p:sp>
      <p:sp>
        <p:nvSpPr>
          <p:cNvPr id="72" name="Google Shape;72;p6"/>
          <p:cNvSpPr/>
          <p:nvPr>
            <p:ph idx="14" type="pic"/>
          </p:nvPr>
        </p:nvSpPr>
        <p:spPr>
          <a:xfrm>
            <a:off x="6842622" y="1935987"/>
            <a:ext cx="1051560" cy="1051560"/>
          </a:xfrm>
          <a:prstGeom prst="ellipse">
            <a:avLst/>
          </a:prstGeom>
          <a:noFill/>
          <a:ln>
            <a:noFill/>
          </a:ln>
        </p:spPr>
      </p:sp>
      <p:sp>
        <p:nvSpPr>
          <p:cNvPr id="73" name="Google Shape;73;p6"/>
          <p:cNvSpPr/>
          <p:nvPr>
            <p:ph idx="15" type="pic"/>
          </p:nvPr>
        </p:nvSpPr>
        <p:spPr>
          <a:xfrm>
            <a:off x="9366896" y="1935987"/>
            <a:ext cx="1051560" cy="1051560"/>
          </a:xfrm>
          <a:prstGeom prst="ellipse">
            <a:avLst/>
          </a:prstGeom>
          <a:noFill/>
          <a:ln>
            <a:noFill/>
          </a:ln>
        </p:spPr>
      </p:sp>
      <p:sp>
        <p:nvSpPr>
          <p:cNvPr id="74" name="Google Shape;74;p6"/>
          <p:cNvSpPr/>
          <p:nvPr>
            <p:ph idx="16" type="pic"/>
          </p:nvPr>
        </p:nvSpPr>
        <p:spPr>
          <a:xfrm>
            <a:off x="1794074" y="4145489"/>
            <a:ext cx="1051560" cy="1051560"/>
          </a:xfrm>
          <a:prstGeom prst="ellipse">
            <a:avLst/>
          </a:prstGeom>
          <a:noFill/>
          <a:ln>
            <a:noFill/>
          </a:ln>
        </p:spPr>
      </p:sp>
      <p:sp>
        <p:nvSpPr>
          <p:cNvPr id="75" name="Google Shape;75;p6"/>
          <p:cNvSpPr/>
          <p:nvPr>
            <p:ph idx="17" type="pic"/>
          </p:nvPr>
        </p:nvSpPr>
        <p:spPr>
          <a:xfrm>
            <a:off x="4318348" y="4146333"/>
            <a:ext cx="1051560" cy="1051560"/>
          </a:xfrm>
          <a:prstGeom prst="ellipse">
            <a:avLst/>
          </a:prstGeom>
          <a:noFill/>
          <a:ln>
            <a:noFill/>
          </a:ln>
        </p:spPr>
      </p:sp>
      <p:sp>
        <p:nvSpPr>
          <p:cNvPr id="76" name="Google Shape;76;p6"/>
          <p:cNvSpPr/>
          <p:nvPr>
            <p:ph idx="18" type="pic"/>
          </p:nvPr>
        </p:nvSpPr>
        <p:spPr>
          <a:xfrm>
            <a:off x="6842622" y="4145242"/>
            <a:ext cx="1051560" cy="1051560"/>
          </a:xfrm>
          <a:prstGeom prst="ellipse">
            <a:avLst/>
          </a:prstGeom>
          <a:noFill/>
          <a:ln>
            <a:noFill/>
          </a:ln>
        </p:spPr>
      </p:sp>
      <p:sp>
        <p:nvSpPr>
          <p:cNvPr id="77" name="Google Shape;77;p6"/>
          <p:cNvSpPr/>
          <p:nvPr>
            <p:ph idx="19" type="pic"/>
          </p:nvPr>
        </p:nvSpPr>
        <p:spPr>
          <a:xfrm>
            <a:off x="9370917" y="4156122"/>
            <a:ext cx="1051560" cy="1051560"/>
          </a:xfrm>
          <a:prstGeom prst="ellipse">
            <a:avLst/>
          </a:prstGeom>
          <a:noFill/>
          <a:ln>
            <a:noFill/>
          </a:ln>
        </p:spPr>
      </p:sp>
      <p:sp>
        <p:nvSpPr>
          <p:cNvPr id="78" name="Google Shape;78;p6"/>
          <p:cNvSpPr txBox="1"/>
          <p:nvPr>
            <p:ph idx="20" type="body"/>
          </p:nvPr>
        </p:nvSpPr>
        <p:spPr>
          <a:xfrm>
            <a:off x="1176854"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6"/>
          <p:cNvSpPr txBox="1"/>
          <p:nvPr>
            <p:ph idx="21" type="body"/>
          </p:nvPr>
        </p:nvSpPr>
        <p:spPr>
          <a:xfrm>
            <a:off x="1176854"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6"/>
          <p:cNvSpPr txBox="1"/>
          <p:nvPr>
            <p:ph idx="22" type="body"/>
          </p:nvPr>
        </p:nvSpPr>
        <p:spPr>
          <a:xfrm>
            <a:off x="3701128"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6"/>
          <p:cNvSpPr txBox="1"/>
          <p:nvPr>
            <p:ph idx="23" type="body"/>
          </p:nvPr>
        </p:nvSpPr>
        <p:spPr>
          <a:xfrm>
            <a:off x="3701128"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6"/>
          <p:cNvSpPr txBox="1"/>
          <p:nvPr>
            <p:ph idx="24" type="body"/>
          </p:nvPr>
        </p:nvSpPr>
        <p:spPr>
          <a:xfrm>
            <a:off x="6225402"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3" name="Google Shape;83;p6"/>
          <p:cNvSpPr txBox="1"/>
          <p:nvPr>
            <p:ph idx="25" type="body"/>
          </p:nvPr>
        </p:nvSpPr>
        <p:spPr>
          <a:xfrm>
            <a:off x="6225402"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4" name="Google Shape;84;p6"/>
          <p:cNvSpPr txBox="1"/>
          <p:nvPr>
            <p:ph idx="26" type="body"/>
          </p:nvPr>
        </p:nvSpPr>
        <p:spPr>
          <a:xfrm>
            <a:off x="8749676"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5" name="Google Shape;85;p6"/>
          <p:cNvSpPr txBox="1"/>
          <p:nvPr>
            <p:ph idx="27" type="body"/>
          </p:nvPr>
        </p:nvSpPr>
        <p:spPr>
          <a:xfrm>
            <a:off x="8749676"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89" name="Google Shape;8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7"/>
          <p:cNvSpPr/>
          <p:nvPr/>
        </p:nvSpPr>
        <p:spPr>
          <a:xfrm rot="10800000">
            <a:off x="-1" y="5019503"/>
            <a:ext cx="9676770" cy="1838496"/>
          </a:xfrm>
          <a:custGeom>
            <a:rect b="b" l="l" r="r" t="t"/>
            <a:pathLst>
              <a:path extrusionOk="0" h="1838496" w="967677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D2734">
                  <a:alpha val="49803"/>
                </a:srgbClr>
              </a:gs>
              <a:gs pos="43000">
                <a:srgbClr val="0D2734">
                  <a:alpha val="49803"/>
                </a:srgbClr>
              </a:gs>
              <a:gs pos="73000">
                <a:srgbClr val="29AF8C">
                  <a:alpha val="29019"/>
                </a:srgbClr>
              </a:gs>
              <a:gs pos="100000">
                <a:srgbClr val="29AF8C">
                  <a:alpha val="29019"/>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7"/>
          <p:cNvSpPr/>
          <p:nvPr/>
        </p:nvSpPr>
        <p:spPr>
          <a:xfrm flipH="1" rot="10800000">
            <a:off x="2763044" y="6076116"/>
            <a:ext cx="3946673" cy="781884"/>
          </a:xfrm>
          <a:custGeom>
            <a:rect b="b" l="l" r="r" t="t"/>
            <a:pathLst>
              <a:path extrusionOk="0" h="781884" w="3946673">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0">
                <a:srgbClr val="0D2734">
                  <a:alpha val="27843"/>
                </a:srgbClr>
              </a:gs>
              <a:gs pos="33000">
                <a:srgbClr val="0D2734">
                  <a:alpha val="27843"/>
                </a:srgbClr>
              </a:gs>
              <a:gs pos="66000">
                <a:srgbClr val="424242">
                  <a:alpha val="46274"/>
                </a:srgbClr>
              </a:gs>
              <a:gs pos="100000">
                <a:srgbClr val="424242">
                  <a:alpha val="46274"/>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7"/>
          <p:cNvSpPr/>
          <p:nvPr/>
        </p:nvSpPr>
        <p:spPr>
          <a:xfrm rot="10800000">
            <a:off x="5393054" y="6015979"/>
            <a:ext cx="4758726" cy="842020"/>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42745"/>
                </a:srgbClr>
              </a:gs>
              <a:gs pos="100000">
                <a:srgbClr val="D58C2E">
                  <a:alpha val="52941"/>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7"/>
          <p:cNvSpPr/>
          <p:nvPr/>
        </p:nvSpPr>
        <p:spPr>
          <a:xfrm flipH="1" rot="10800000">
            <a:off x="-2688" y="5263861"/>
            <a:ext cx="12192000" cy="1599109"/>
          </a:xfrm>
          <a:custGeom>
            <a:rect b="b" l="l" r="r" t="t"/>
            <a:pathLst>
              <a:path extrusionOk="0" h="1599109" w="12192000">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a:gsLst>
              <a:gs pos="0">
                <a:srgbClr val="D58C2E">
                  <a:alpha val="69019"/>
                </a:srgbClr>
              </a:gs>
              <a:gs pos="85000">
                <a:srgbClr val="2C2C2C">
                  <a:alpha val="41960"/>
                </a:srgbClr>
              </a:gs>
              <a:gs pos="100000">
                <a:srgbClr val="2C2C2C">
                  <a:alpha val="4196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6" name="Google Shape;96;p7"/>
          <p:cNvCxnSpPr/>
          <p:nvPr/>
        </p:nvCxnSpPr>
        <p:spPr>
          <a:xfrm>
            <a:off x="6095999" y="2597191"/>
            <a:ext cx="0" cy="1655180"/>
          </a:xfrm>
          <a:prstGeom prst="straightConnector1">
            <a:avLst/>
          </a:prstGeom>
          <a:noFill/>
          <a:ln cap="flat" cmpd="sng" w="9525">
            <a:solidFill>
              <a:schemeClr val="accent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7" name="Shape 97"/>
        <p:cNvGrpSpPr/>
        <p:nvPr/>
      </p:nvGrpSpPr>
      <p:grpSpPr>
        <a:xfrm>
          <a:off x="0" y="0"/>
          <a:ext cx="0" cy="0"/>
          <a:chOff x="0" y="0"/>
          <a:chExt cx="0" cy="0"/>
        </a:xfrm>
      </p:grpSpPr>
      <p:sp>
        <p:nvSpPr>
          <p:cNvPr id="98" name="Google Shape;9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 name="Google Shape;100;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 name="Google Shape;10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4" name="Shape 104"/>
        <p:cNvGrpSpPr/>
        <p:nvPr/>
      </p:nvGrpSpPr>
      <p:grpSpPr>
        <a:xfrm>
          <a:off x="0" y="0"/>
          <a:ext cx="0" cy="0"/>
          <a:chOff x="0" y="0"/>
          <a:chExt cx="0" cy="0"/>
        </a:xfrm>
      </p:grpSpPr>
      <p:sp>
        <p:nvSpPr>
          <p:cNvPr id="105" name="Google Shape;105;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8" name="Google Shape;108;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0" name="Google Shape;11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9"/>
          <p:cNvSpPr/>
          <p:nvPr/>
        </p:nvSpPr>
        <p:spPr>
          <a:xfrm rot="5400000">
            <a:off x="7383937" y="2039848"/>
            <a:ext cx="6858000" cy="2778304"/>
          </a:xfrm>
          <a:custGeom>
            <a:rect b="b" l="l" r="r" t="t"/>
            <a:pathLst>
              <a:path extrusionOk="0" h="2778304" w="6858000">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a:gsLst>
              <a:gs pos="0">
                <a:srgbClr val="0D2734"/>
              </a:gs>
              <a:gs pos="26000">
                <a:srgbClr val="0D2734"/>
              </a:gs>
              <a:gs pos="73000">
                <a:srgbClr val="29AF8C">
                  <a:alpha val="32941"/>
                </a:srgbClr>
              </a:gs>
              <a:gs pos="100000">
                <a:srgbClr val="29AF8C">
                  <a:alpha val="32941"/>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9"/>
          <p:cNvSpPr/>
          <p:nvPr/>
        </p:nvSpPr>
        <p:spPr>
          <a:xfrm flipH="1" rot="5400000">
            <a:off x="7907199" y="2573198"/>
            <a:ext cx="6858000" cy="1711602"/>
          </a:xfrm>
          <a:custGeom>
            <a:rect b="b" l="l" r="r" t="t"/>
            <a:pathLst>
              <a:path extrusionOk="0" h="1711602" w="6858000">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0">
                <a:srgbClr val="0D2734">
                  <a:alpha val="27843"/>
                </a:srgbClr>
              </a:gs>
              <a:gs pos="37000">
                <a:srgbClr val="0D2734">
                  <a:alpha val="27843"/>
                </a:srgbClr>
              </a:gs>
              <a:gs pos="79000">
                <a:srgbClr val="424242">
                  <a:alpha val="79607"/>
                </a:srgbClr>
              </a:gs>
              <a:gs pos="100000">
                <a:srgbClr val="424242">
                  <a:alpha val="79607"/>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rot="5400000">
            <a:off x="7877130" y="2543131"/>
            <a:ext cx="6858001" cy="1771739"/>
          </a:xfrm>
          <a:custGeom>
            <a:rect b="b" l="l" r="r" t="t"/>
            <a:pathLst>
              <a:path extrusionOk="0" h="1771739" w="6858001">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0">
                <a:srgbClr val="E7E6E6">
                  <a:alpha val="47843"/>
                </a:srgbClr>
              </a:gs>
              <a:gs pos="32000">
                <a:srgbClr val="E7E6E6">
                  <a:alpha val="47843"/>
                </a:srgbClr>
              </a:gs>
              <a:gs pos="100000">
                <a:srgbClr val="D58C2E">
                  <a:alpha val="48235"/>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2.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3"/>
          <p:cNvCxnSpPr/>
          <p:nvPr/>
        </p:nvCxnSpPr>
        <p:spPr>
          <a:xfrm>
            <a:off x="594170" y="846661"/>
            <a:ext cx="0" cy="5111012"/>
          </a:xfrm>
          <a:prstGeom prst="straightConnector1">
            <a:avLst/>
          </a:prstGeom>
          <a:noFill/>
          <a:ln cap="flat" cmpd="sng" w="9525">
            <a:solidFill>
              <a:schemeClr val="accent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api.investmatefinance.tech" TargetMode="External"/><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hyperlink" Target="https://investmatefinance.tec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huggingface.co/foduucom/stockmarket-pattern-detection-yolov8" TargetMode="External"/><Relationship Id="rId4" Type="http://schemas.openxmlformats.org/officeDocument/2006/relationships/hyperlink" Target="https://www.kaggle.com/code/faressayah/stock-market-analysis-prediction-using-lst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0" Type="http://schemas.openxmlformats.org/officeDocument/2006/relationships/hyperlink" Target="https://www.investopedia.com/" TargetMode="External"/><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finance.yahoo.com" TargetMode="External"/><Relationship Id="rId4" Type="http://schemas.openxmlformats.org/officeDocument/2006/relationships/hyperlink" Target="https://financialmodelingprep.com" TargetMode="External"/><Relationship Id="rId9" Type="http://schemas.openxmlformats.org/officeDocument/2006/relationships/hyperlink" Target="https://nodejs.org/" TargetMode="External"/><Relationship Id="rId5" Type="http://schemas.openxmlformats.org/officeDocument/2006/relationships/hyperlink" Target="https://www.alphavantage.co/" TargetMode="External"/><Relationship Id="rId6" Type="http://schemas.openxmlformats.org/officeDocument/2006/relationships/hyperlink" Target="https://newsapi.org" TargetMode="External"/><Relationship Id="rId7" Type="http://schemas.openxmlformats.org/officeDocument/2006/relationships/hyperlink" Target="https://apexcharts.com/" TargetMode="External"/><Relationship Id="rId8" Type="http://schemas.openxmlformats.org/officeDocument/2006/relationships/hyperlink" Target="https://huggingface.co/foduu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htmw/2024S-pace-super-king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github.com/htmw/2024S-pace-super-kings/wiki"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arxiv.org/pdf/2402.17194.pdf#:~:text=The%20random%20forest%20model%20is,by%20integrating%20multiple%20decision%20trees." TargetMode="External"/><Relationship Id="rId4" Type="http://schemas.openxmlformats.org/officeDocument/2006/relationships/hyperlink" Target="https://arxiv.org/pdf/2402.17194.pdf#:~:text=The%20random%20forest%20model%20is,by%20integrating%20multiple%20decision%20trees." TargetMode="External"/><Relationship Id="rId5" Type="http://schemas.openxmlformats.org/officeDocument/2006/relationships/hyperlink" Target="https://arxiv.org/pdf/2402.17194.pdf#:~:text=The%20random%20forest%20model%20is,by%20integrating%20multiple%20decision%20trees." TargetMode="External"/><Relationship Id="rId6" Type="http://schemas.openxmlformats.org/officeDocument/2006/relationships/hyperlink" Target="https://files.eric.ed.gov/fulltext/EJ1060325.pdf" TargetMode="External"/><Relationship Id="rId7" Type="http://schemas.openxmlformats.org/officeDocument/2006/relationships/hyperlink" Target="https://www.allianz-trade.com/en_US/insights/how-to-assess-financial-risk.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ctrTitle"/>
          </p:nvPr>
        </p:nvSpPr>
        <p:spPr>
          <a:xfrm>
            <a:off x="1524000" y="2607012"/>
            <a:ext cx="9144000" cy="1107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b="1" lang="en-US"/>
              <a:t>INVESTMATE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grpSp>
        <p:nvGrpSpPr>
          <p:cNvPr id="249" name="Google Shape;249;p25"/>
          <p:cNvGrpSpPr/>
          <p:nvPr/>
        </p:nvGrpSpPr>
        <p:grpSpPr>
          <a:xfrm rot="10800000">
            <a:off x="1497225" y="2737053"/>
            <a:ext cx="1511982" cy="938120"/>
            <a:chOff x="4780827" y="2384561"/>
            <a:chExt cx="3364445" cy="2087495"/>
          </a:xfrm>
        </p:grpSpPr>
        <p:sp>
          <p:nvSpPr>
            <p:cNvPr id="250" name="Google Shape;250;p25"/>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1" name="Google Shape;251;p25"/>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52" name="Google Shape;252;p25"/>
          <p:cNvGrpSpPr/>
          <p:nvPr/>
        </p:nvGrpSpPr>
        <p:grpSpPr>
          <a:xfrm>
            <a:off x="9156027" y="2571233"/>
            <a:ext cx="1511982" cy="938120"/>
            <a:chOff x="4780827" y="2384561"/>
            <a:chExt cx="3364445" cy="2087495"/>
          </a:xfrm>
        </p:grpSpPr>
        <p:sp>
          <p:nvSpPr>
            <p:cNvPr id="253" name="Google Shape;253;p25"/>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4" name="Google Shape;254;p25"/>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5" name="Google Shape;255;p25"/>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PERSONAS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59" name="Shape 259"/>
        <p:cNvGrpSpPr/>
        <p:nvPr/>
      </p:nvGrpSpPr>
      <p:grpSpPr>
        <a:xfrm>
          <a:off x="0" y="0"/>
          <a:ext cx="0" cy="0"/>
          <a:chOff x="0" y="0"/>
          <a:chExt cx="0" cy="0"/>
        </a:xfrm>
      </p:grpSpPr>
      <p:sp>
        <p:nvSpPr>
          <p:cNvPr id="260" name="Google Shape;260;p26"/>
          <p:cNvSpPr txBox="1"/>
          <p:nvPr>
            <p:ph type="title"/>
          </p:nvPr>
        </p:nvSpPr>
        <p:spPr>
          <a:xfrm>
            <a:off x="1460770" y="404036"/>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PERSONA - 1</a:t>
            </a:r>
            <a:endParaRPr/>
          </a:p>
        </p:txBody>
      </p:sp>
      <p:sp>
        <p:nvSpPr>
          <p:cNvPr id="261" name="Google Shape;261;p26"/>
          <p:cNvSpPr txBox="1"/>
          <p:nvPr>
            <p:ph idx="1" type="body"/>
          </p:nvPr>
        </p:nvSpPr>
        <p:spPr>
          <a:xfrm>
            <a:off x="1460770" y="1439694"/>
            <a:ext cx="9726000" cy="46887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Priya</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23</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in the final year, aspiring to start her own business.</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Minimal experience.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To acquire investment management skills for better financial management.</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balance academic responsibilities, entrepreneurial planning and investment learning.</a:t>
            </a:r>
            <a:endParaRPr/>
          </a:p>
        </p:txBody>
      </p:sp>
      <p:sp>
        <p:nvSpPr>
          <p:cNvPr id="262" name="Google Shape;26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3" name="Google Shape;263;p26"/>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26"/>
          <p:cNvSpPr/>
          <p:nvPr/>
        </p:nvSpPr>
        <p:spPr>
          <a:xfrm>
            <a:off x="8920350" y="543900"/>
            <a:ext cx="1863600" cy="1844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5" name="Google Shape;265;p26"/>
          <p:cNvPicPr preferRelativeResize="0"/>
          <p:nvPr/>
        </p:nvPicPr>
        <p:blipFill>
          <a:blip r:embed="rId3">
            <a:alphaModFix/>
          </a:blip>
          <a:stretch>
            <a:fillRect/>
          </a:stretch>
        </p:blipFill>
        <p:spPr>
          <a:xfrm>
            <a:off x="8966638" y="580588"/>
            <a:ext cx="1771025" cy="177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69" name="Shape 269"/>
        <p:cNvGrpSpPr/>
        <p:nvPr/>
      </p:nvGrpSpPr>
      <p:grpSpPr>
        <a:xfrm>
          <a:off x="0" y="0"/>
          <a:ext cx="0" cy="0"/>
          <a:chOff x="0" y="0"/>
          <a:chExt cx="0" cy="0"/>
        </a:xfrm>
      </p:grpSpPr>
      <p:sp>
        <p:nvSpPr>
          <p:cNvPr id="270" name="Google Shape;270;p27"/>
          <p:cNvSpPr txBox="1"/>
          <p:nvPr>
            <p:ph type="title"/>
          </p:nvPr>
        </p:nvSpPr>
        <p:spPr>
          <a:xfrm>
            <a:off x="1460770" y="404036"/>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PERSONA - 2</a:t>
            </a:r>
            <a:endParaRPr/>
          </a:p>
        </p:txBody>
      </p:sp>
      <p:sp>
        <p:nvSpPr>
          <p:cNvPr id="271" name="Google Shape;271;p27"/>
          <p:cNvSpPr txBox="1"/>
          <p:nvPr>
            <p:ph idx="1" type="body"/>
          </p:nvPr>
        </p:nvSpPr>
        <p:spPr>
          <a:xfrm>
            <a:off x="1433209" y="1429966"/>
            <a:ext cx="9563700" cy="42900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Sara</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20</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majoring in English Literature.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None.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Interested in learning about personal finance and investing to  start saving for the better future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understand the financial terms</a:t>
            </a:r>
            <a:endParaRPr/>
          </a:p>
        </p:txBody>
      </p:sp>
      <p:sp>
        <p:nvSpPr>
          <p:cNvPr id="272" name="Google Shape;272;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3" name="Google Shape;273;p27"/>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27"/>
          <p:cNvSpPr/>
          <p:nvPr/>
        </p:nvSpPr>
        <p:spPr>
          <a:xfrm>
            <a:off x="9160800" y="488700"/>
            <a:ext cx="1836000" cy="18498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5" name="Google Shape;275;p27"/>
          <p:cNvPicPr preferRelativeResize="0"/>
          <p:nvPr/>
        </p:nvPicPr>
        <p:blipFill>
          <a:blip r:embed="rId3">
            <a:alphaModFix/>
          </a:blip>
          <a:stretch>
            <a:fillRect/>
          </a:stretch>
        </p:blipFill>
        <p:spPr>
          <a:xfrm>
            <a:off x="9212411" y="547200"/>
            <a:ext cx="1732774" cy="1732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79" name="Shape 279"/>
        <p:cNvGrpSpPr/>
        <p:nvPr/>
      </p:nvGrpSpPr>
      <p:grpSpPr>
        <a:xfrm>
          <a:off x="0" y="0"/>
          <a:ext cx="0" cy="0"/>
          <a:chOff x="0" y="0"/>
          <a:chExt cx="0" cy="0"/>
        </a:xfrm>
      </p:grpSpPr>
      <p:sp>
        <p:nvSpPr>
          <p:cNvPr id="280" name="Google Shape;280;p28"/>
          <p:cNvSpPr txBox="1"/>
          <p:nvPr>
            <p:ph type="title"/>
          </p:nvPr>
        </p:nvSpPr>
        <p:spPr>
          <a:xfrm>
            <a:off x="1363514" y="454349"/>
            <a:ext cx="9677400" cy="102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Twentieth Century"/>
              <a:buNone/>
            </a:pPr>
            <a:r>
              <a:rPr b="1" lang="en-US" sz="4000">
                <a:latin typeface="Twentieth Century"/>
                <a:ea typeface="Twentieth Century"/>
                <a:cs typeface="Twentieth Century"/>
                <a:sym typeface="Twentieth Century"/>
              </a:rPr>
              <a:t>PERSONA - 3</a:t>
            </a:r>
            <a:endParaRPr b="1" sz="4000">
              <a:latin typeface="Twentieth Century"/>
              <a:ea typeface="Twentieth Century"/>
              <a:cs typeface="Twentieth Century"/>
              <a:sym typeface="Twentieth Century"/>
            </a:endParaRPr>
          </a:p>
        </p:txBody>
      </p:sp>
      <p:sp>
        <p:nvSpPr>
          <p:cNvPr id="281" name="Google Shape;281;p28"/>
          <p:cNvSpPr txBox="1"/>
          <p:nvPr>
            <p:ph idx="1" type="body"/>
          </p:nvPr>
        </p:nvSpPr>
        <p:spPr>
          <a:xfrm>
            <a:off x="1363525" y="1576900"/>
            <a:ext cx="8785500" cy="5007900"/>
          </a:xfrm>
          <a:prstGeom prst="rect">
            <a:avLst/>
          </a:prstGeom>
          <a:noFill/>
          <a:ln>
            <a:noFill/>
          </a:ln>
        </p:spPr>
        <p:txBody>
          <a:bodyPr anchorCtr="0" anchor="t" bIns="45700" lIns="91425" spcFirstLastPara="1" rIns="91425" wrap="square" tIns="45700">
            <a:noAutofit/>
          </a:bodyPr>
          <a:lstStyle/>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Name: Michael</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Age: 25</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Occupation: College student majoring in finance.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Investment Experience: No practical experience.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Goals: To gain hands-on experience in the stock market using his classroom knowledge.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Challenges: Finds it difficult to apply his theoretical knowledge in real-world</a:t>
            </a:r>
            <a:endParaRPr sz="2150">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t/>
            </a:r>
            <a:endParaRPr sz="2150">
              <a:latin typeface="Quattrocento Sans"/>
              <a:ea typeface="Quattrocento Sans"/>
              <a:cs typeface="Quattrocento Sans"/>
              <a:sym typeface="Quattrocento Sans"/>
            </a:endParaRPr>
          </a:p>
        </p:txBody>
      </p:sp>
      <p:sp>
        <p:nvSpPr>
          <p:cNvPr id="282" name="Google Shape;282;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3" name="Google Shape;283;p2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4" name="Google Shape;284;p28"/>
          <p:cNvSpPr/>
          <p:nvPr/>
        </p:nvSpPr>
        <p:spPr>
          <a:xfrm>
            <a:off x="9181525" y="674725"/>
            <a:ext cx="1859400" cy="1905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5" name="Google Shape;285;p28"/>
          <p:cNvPicPr preferRelativeResize="0"/>
          <p:nvPr/>
        </p:nvPicPr>
        <p:blipFill>
          <a:blip r:embed="rId3">
            <a:alphaModFix/>
          </a:blip>
          <a:stretch>
            <a:fillRect/>
          </a:stretch>
        </p:blipFill>
        <p:spPr>
          <a:xfrm>
            <a:off x="9242138" y="758136"/>
            <a:ext cx="1738175" cy="173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grpSp>
        <p:nvGrpSpPr>
          <p:cNvPr id="290" name="Google Shape;290;p29"/>
          <p:cNvGrpSpPr/>
          <p:nvPr/>
        </p:nvGrpSpPr>
        <p:grpSpPr>
          <a:xfrm rot="10800000">
            <a:off x="1497225" y="2737053"/>
            <a:ext cx="1511982" cy="938120"/>
            <a:chOff x="4780827" y="2384561"/>
            <a:chExt cx="3364445" cy="2087495"/>
          </a:xfrm>
        </p:grpSpPr>
        <p:sp>
          <p:nvSpPr>
            <p:cNvPr id="291" name="Google Shape;291;p2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2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93" name="Google Shape;293;p29"/>
          <p:cNvGrpSpPr/>
          <p:nvPr/>
        </p:nvGrpSpPr>
        <p:grpSpPr>
          <a:xfrm>
            <a:off x="9608788" y="2736511"/>
            <a:ext cx="1511982" cy="938120"/>
            <a:chOff x="4780827" y="2384561"/>
            <a:chExt cx="3364445" cy="2087495"/>
          </a:xfrm>
        </p:grpSpPr>
        <p:sp>
          <p:nvSpPr>
            <p:cNvPr id="294" name="Google Shape;294;p2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5" name="Google Shape;295;p2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96" name="Google Shape;296;p29"/>
          <p:cNvSpPr txBox="1"/>
          <p:nvPr>
            <p:ph type="ctrTitle"/>
          </p:nvPr>
        </p:nvSpPr>
        <p:spPr>
          <a:xfrm>
            <a:off x="2990217" y="2997045"/>
            <a:ext cx="6618000" cy="864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MINIMAL VIABLE PRODUCT (MVP)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00" name="Shape 300"/>
        <p:cNvGrpSpPr/>
        <p:nvPr/>
      </p:nvGrpSpPr>
      <p:grpSpPr>
        <a:xfrm>
          <a:off x="0" y="0"/>
          <a:ext cx="0" cy="0"/>
          <a:chOff x="0" y="0"/>
          <a:chExt cx="0" cy="0"/>
        </a:xfrm>
      </p:grpSpPr>
      <p:sp>
        <p:nvSpPr>
          <p:cNvPr id="301" name="Google Shape;301;p30"/>
          <p:cNvSpPr txBox="1"/>
          <p:nvPr>
            <p:ph idx="1" type="body"/>
          </p:nvPr>
        </p:nvSpPr>
        <p:spPr>
          <a:xfrm>
            <a:off x="1314200" y="674725"/>
            <a:ext cx="10039500" cy="5327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1000"/>
              </a:spcBef>
              <a:spcAft>
                <a:spcPts val="0"/>
              </a:spcAft>
              <a:buNone/>
            </a:pPr>
            <a:r>
              <a:t/>
            </a:r>
            <a:endParaRPr/>
          </a:p>
          <a:p>
            <a:pPr indent="-292100" lvl="0" marL="228600" rtl="0" algn="l">
              <a:lnSpc>
                <a:spcPct val="150000"/>
              </a:lnSpc>
              <a:spcBef>
                <a:spcPts val="100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An online platform for stock market enthusiasts, to learn in a module by module manner</a:t>
            </a:r>
            <a:endParaRPr>
              <a:latin typeface="Quattrocento Sans"/>
              <a:ea typeface="Quattrocento Sans"/>
              <a:cs typeface="Quattrocento Sans"/>
              <a:sym typeface="Quattrocento Sans"/>
            </a:endParaRPr>
          </a:p>
          <a:p>
            <a:pPr indent="-228600" lvl="0" marL="228600" rtl="0" algn="l">
              <a:lnSpc>
                <a:spcPct val="150000"/>
              </a:lnSpc>
              <a:spcBef>
                <a:spcPts val="1000"/>
              </a:spcBef>
              <a:spcAft>
                <a:spcPts val="0"/>
              </a:spcAft>
              <a:buSzPts val="1800"/>
              <a:buFont typeface="Quattrocento Sans"/>
              <a:buChar char="o"/>
            </a:pPr>
            <a:r>
              <a:rPr lang="en-US">
                <a:latin typeface="Quattrocento Sans"/>
                <a:ea typeface="Quattrocento Sans"/>
                <a:cs typeface="Quattrocento Sans"/>
                <a:sym typeface="Quattrocento Sans"/>
              </a:rPr>
              <a:t>A trading simulator for novice traders to learn practically in a simulated environment for the trader to not lose real money.</a:t>
            </a:r>
            <a:endParaRPr>
              <a:latin typeface="Quattrocento Sans"/>
              <a:ea typeface="Quattrocento Sans"/>
              <a:cs typeface="Quattrocento Sans"/>
              <a:sym typeface="Quattrocento Sans"/>
            </a:endParaRPr>
          </a:p>
          <a:p>
            <a:pPr indent="-228600" lvl="0" marL="228600" rtl="0" algn="l">
              <a:lnSpc>
                <a:spcPct val="150000"/>
              </a:lnSpc>
              <a:spcBef>
                <a:spcPts val="1000"/>
              </a:spcBef>
              <a:spcAft>
                <a:spcPts val="0"/>
              </a:spcAft>
              <a:buSzPts val="1800"/>
              <a:buFont typeface="Quattrocento Sans"/>
              <a:buChar char="o"/>
            </a:pPr>
            <a:r>
              <a:rPr lang="en-US">
                <a:latin typeface="Quattrocento Sans"/>
                <a:ea typeface="Quattrocento Sans"/>
                <a:cs typeface="Quattrocento Sans"/>
                <a:sym typeface="Quattrocento Sans"/>
              </a:rPr>
              <a:t>Daily Risk Assessment based on the orders placed for understanding progress.</a:t>
            </a:r>
            <a:endParaRPr>
              <a:latin typeface="Quattrocento Sans"/>
              <a:ea typeface="Quattrocento Sans"/>
              <a:cs typeface="Quattrocento Sans"/>
              <a:sym typeface="Quattrocento Sans"/>
            </a:endParaRPr>
          </a:p>
          <a:p>
            <a:pPr indent="0" lvl="0" marL="228600" rtl="0" algn="l">
              <a:lnSpc>
                <a:spcPct val="150000"/>
              </a:lnSpc>
              <a:spcBef>
                <a:spcPts val="1000"/>
              </a:spcBef>
              <a:spcAft>
                <a:spcPts val="0"/>
              </a:spcAft>
              <a:buNone/>
            </a:pPr>
            <a:r>
              <a:t/>
            </a:r>
            <a:endParaRPr/>
          </a:p>
        </p:txBody>
      </p:sp>
      <p:sp>
        <p:nvSpPr>
          <p:cNvPr id="302" name="Google Shape;302;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3" name="Google Shape;303;p3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30"/>
          <p:cNvSpPr txBox="1"/>
          <p:nvPr/>
        </p:nvSpPr>
        <p:spPr>
          <a:xfrm>
            <a:off x="342150" y="416125"/>
            <a:ext cx="9481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4000">
                <a:solidFill>
                  <a:schemeClr val="lt1"/>
                </a:solidFill>
                <a:latin typeface="Twentieth Century"/>
                <a:ea typeface="Twentieth Century"/>
                <a:cs typeface="Twentieth Century"/>
                <a:sym typeface="Twentieth Century"/>
              </a:rPr>
              <a:t>MINIMAL VIABLE PRODUCT (MVP)</a:t>
            </a:r>
            <a:endParaRPr sz="4000">
              <a:solidFill>
                <a:schemeClr val="lt1"/>
              </a:solidFill>
              <a:latin typeface="Calibri"/>
              <a:ea typeface="Calibri"/>
              <a:cs typeface="Calibri"/>
              <a:sym typeface="Calibri"/>
            </a:endParaRPr>
          </a:p>
        </p:txBody>
      </p:sp>
      <p:sp>
        <p:nvSpPr>
          <p:cNvPr id="305" name="Google Shape;305;p3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grpSp>
        <p:nvGrpSpPr>
          <p:cNvPr id="310" name="Google Shape;310;p31"/>
          <p:cNvGrpSpPr/>
          <p:nvPr/>
        </p:nvGrpSpPr>
        <p:grpSpPr>
          <a:xfrm rot="10800000">
            <a:off x="1497225" y="2737053"/>
            <a:ext cx="1511982" cy="938120"/>
            <a:chOff x="4780827" y="2384561"/>
            <a:chExt cx="3364445" cy="2087495"/>
          </a:xfrm>
        </p:grpSpPr>
        <p:sp>
          <p:nvSpPr>
            <p:cNvPr id="311" name="Google Shape;311;p3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3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13" name="Google Shape;313;p31"/>
          <p:cNvGrpSpPr/>
          <p:nvPr/>
        </p:nvGrpSpPr>
        <p:grpSpPr>
          <a:xfrm>
            <a:off x="9608788" y="2736511"/>
            <a:ext cx="1511982" cy="938120"/>
            <a:chOff x="4780827" y="2384561"/>
            <a:chExt cx="3364445" cy="2087495"/>
          </a:xfrm>
        </p:grpSpPr>
        <p:sp>
          <p:nvSpPr>
            <p:cNvPr id="314" name="Google Shape;314;p3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5" name="Google Shape;315;p3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16" name="Google Shape;316;p31"/>
          <p:cNvSpPr txBox="1"/>
          <p:nvPr>
            <p:ph type="ctrTitle"/>
          </p:nvPr>
        </p:nvSpPr>
        <p:spPr>
          <a:xfrm>
            <a:off x="2990217" y="2997045"/>
            <a:ext cx="6618000" cy="864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TECHNOLOGIES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20" name="Shape 320"/>
        <p:cNvGrpSpPr/>
        <p:nvPr/>
      </p:nvGrpSpPr>
      <p:grpSpPr>
        <a:xfrm>
          <a:off x="0" y="0"/>
          <a:ext cx="0" cy="0"/>
          <a:chOff x="0" y="0"/>
          <a:chExt cx="0" cy="0"/>
        </a:xfrm>
      </p:grpSpPr>
      <p:sp>
        <p:nvSpPr>
          <p:cNvPr id="321" name="Google Shape;321;p32"/>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FRONTEND</a:t>
            </a:r>
            <a:endParaRPr/>
          </a:p>
        </p:txBody>
      </p:sp>
      <p:sp>
        <p:nvSpPr>
          <p:cNvPr id="322" name="Google Shape;322;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3" name="Google Shape;323;p32"/>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24" name="Google Shape;324;p32"/>
          <p:cNvPicPr preferRelativeResize="0"/>
          <p:nvPr/>
        </p:nvPicPr>
        <p:blipFill rotWithShape="1">
          <a:blip r:embed="rId3">
            <a:alphaModFix/>
          </a:blip>
          <a:srcRect b="0" l="0" r="0" t="0"/>
          <a:stretch/>
        </p:blipFill>
        <p:spPr>
          <a:xfrm>
            <a:off x="1223650" y="1549501"/>
            <a:ext cx="2535025" cy="1425975"/>
          </a:xfrm>
          <a:prstGeom prst="rect">
            <a:avLst/>
          </a:prstGeom>
          <a:noFill/>
          <a:ln>
            <a:noFill/>
          </a:ln>
        </p:spPr>
      </p:pic>
      <p:sp>
        <p:nvSpPr>
          <p:cNvPr id="325" name="Google Shape;325;p32"/>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26" name="Google Shape;326;p32"/>
          <p:cNvPicPr preferRelativeResize="0"/>
          <p:nvPr/>
        </p:nvPicPr>
        <p:blipFill>
          <a:blip r:embed="rId4">
            <a:alphaModFix/>
          </a:blip>
          <a:stretch>
            <a:fillRect/>
          </a:stretch>
        </p:blipFill>
        <p:spPr>
          <a:xfrm>
            <a:off x="1364713" y="4230247"/>
            <a:ext cx="2252900" cy="833104"/>
          </a:xfrm>
          <a:prstGeom prst="rect">
            <a:avLst/>
          </a:prstGeom>
          <a:noFill/>
          <a:ln>
            <a:noFill/>
          </a:ln>
        </p:spPr>
      </p:pic>
      <p:sp>
        <p:nvSpPr>
          <p:cNvPr id="327" name="Google Shape;327;p32"/>
          <p:cNvSpPr txBox="1"/>
          <p:nvPr/>
        </p:nvSpPr>
        <p:spPr>
          <a:xfrm>
            <a:off x="4284850" y="1549500"/>
            <a:ext cx="7398600" cy="1568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Component based reusable UI elements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Rich Ecosystem of libraries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Wide Community support</a:t>
            </a:r>
            <a:endParaRPr sz="2800">
              <a:solidFill>
                <a:schemeClr val="lt1"/>
              </a:solidFill>
              <a:latin typeface="Calibri"/>
              <a:ea typeface="Calibri"/>
              <a:cs typeface="Calibri"/>
              <a:sym typeface="Calibri"/>
            </a:endParaRPr>
          </a:p>
        </p:txBody>
      </p:sp>
      <p:sp>
        <p:nvSpPr>
          <p:cNvPr id="328" name="Google Shape;328;p32"/>
          <p:cNvSpPr txBox="1"/>
          <p:nvPr/>
        </p:nvSpPr>
        <p:spPr>
          <a:xfrm>
            <a:off x="4235275" y="3862600"/>
            <a:ext cx="7398600" cy="1568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16 types, animation ready, light weight.</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Free for Educational and commercial use.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Interoperable with ReactJS</a:t>
            </a:r>
            <a:endParaRPr sz="2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32" name="Shape 332"/>
        <p:cNvGrpSpPr/>
        <p:nvPr/>
      </p:nvGrpSpPr>
      <p:grpSpPr>
        <a:xfrm>
          <a:off x="0" y="0"/>
          <a:ext cx="0" cy="0"/>
          <a:chOff x="0" y="0"/>
          <a:chExt cx="0" cy="0"/>
        </a:xfrm>
      </p:grpSpPr>
      <p:sp>
        <p:nvSpPr>
          <p:cNvPr id="333" name="Google Shape;333;p33"/>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BACKEND</a:t>
            </a:r>
            <a:endParaRPr/>
          </a:p>
        </p:txBody>
      </p:sp>
      <p:sp>
        <p:nvSpPr>
          <p:cNvPr id="334" name="Google Shape;334;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5" name="Google Shape;335;p3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oup of logos on a black background&#10;&#10;Description automatically generated" id="336" name="Google Shape;336;p33"/>
          <p:cNvPicPr preferRelativeResize="0"/>
          <p:nvPr/>
        </p:nvPicPr>
        <p:blipFill rotWithShape="1">
          <a:blip r:embed="rId3">
            <a:alphaModFix/>
          </a:blip>
          <a:srcRect b="0" l="0" r="0" t="0"/>
          <a:stretch/>
        </p:blipFill>
        <p:spPr>
          <a:xfrm>
            <a:off x="1925846" y="2054756"/>
            <a:ext cx="1634247" cy="870487"/>
          </a:xfrm>
          <a:prstGeom prst="rect">
            <a:avLst/>
          </a:prstGeom>
          <a:noFill/>
          <a:ln>
            <a:noFill/>
          </a:ln>
        </p:spPr>
      </p:pic>
      <p:sp>
        <p:nvSpPr>
          <p:cNvPr id="337" name="Google Shape;337;p3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8" name="Google Shape;338;p33"/>
          <p:cNvPicPr preferRelativeResize="0"/>
          <p:nvPr/>
        </p:nvPicPr>
        <p:blipFill>
          <a:blip r:embed="rId4">
            <a:alphaModFix/>
          </a:blip>
          <a:stretch>
            <a:fillRect/>
          </a:stretch>
        </p:blipFill>
        <p:spPr>
          <a:xfrm>
            <a:off x="1201100" y="4345000"/>
            <a:ext cx="3083751" cy="972793"/>
          </a:xfrm>
          <a:prstGeom prst="rect">
            <a:avLst/>
          </a:prstGeom>
          <a:noFill/>
          <a:ln>
            <a:noFill/>
          </a:ln>
        </p:spPr>
      </p:pic>
      <p:sp>
        <p:nvSpPr>
          <p:cNvPr id="339" name="Google Shape;339;p33"/>
          <p:cNvSpPr txBox="1"/>
          <p:nvPr/>
        </p:nvSpPr>
        <p:spPr>
          <a:xfrm>
            <a:off x="4284850" y="1549500"/>
            <a:ext cx="7398600" cy="188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Well suited for microservices architecture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Asynchronous I/O, event driven architecture.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Express.js support, reduces web server development efforts </a:t>
            </a:r>
            <a:endParaRPr sz="2800">
              <a:solidFill>
                <a:schemeClr val="lt1"/>
              </a:solidFill>
              <a:latin typeface="Calibri"/>
              <a:ea typeface="Calibri"/>
              <a:cs typeface="Calibri"/>
              <a:sym typeface="Calibri"/>
            </a:endParaRPr>
          </a:p>
        </p:txBody>
      </p:sp>
      <p:sp>
        <p:nvSpPr>
          <p:cNvPr id="340" name="Google Shape;340;p33"/>
          <p:cNvSpPr txBox="1"/>
          <p:nvPr/>
        </p:nvSpPr>
        <p:spPr>
          <a:xfrm>
            <a:off x="4407650" y="4109200"/>
            <a:ext cx="7398600" cy="1568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Light-weight microweb framework in Python</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Multiple Concurrent request support</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Easy integration with PyTorch specially YOLOv8</a:t>
            </a:r>
            <a:endParaRPr sz="2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44" name="Shape 344"/>
        <p:cNvGrpSpPr/>
        <p:nvPr/>
      </p:nvGrpSpPr>
      <p:grpSpPr>
        <a:xfrm>
          <a:off x="0" y="0"/>
          <a:ext cx="0" cy="0"/>
          <a:chOff x="0" y="0"/>
          <a:chExt cx="0" cy="0"/>
        </a:xfrm>
      </p:grpSpPr>
      <p:sp>
        <p:nvSpPr>
          <p:cNvPr id="345" name="Google Shape;345;p34"/>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STORAGE and DATABASES</a:t>
            </a:r>
            <a:endParaRPr/>
          </a:p>
        </p:txBody>
      </p:sp>
      <p:sp>
        <p:nvSpPr>
          <p:cNvPr id="346" name="Google Shape;346;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7" name="Google Shape;347;p34"/>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48" name="Google Shape;348;p34"/>
          <p:cNvPicPr preferRelativeResize="0"/>
          <p:nvPr/>
        </p:nvPicPr>
        <p:blipFill rotWithShape="1">
          <a:blip r:embed="rId3">
            <a:alphaModFix/>
          </a:blip>
          <a:srcRect b="0" l="0" r="0" t="0"/>
          <a:stretch/>
        </p:blipFill>
        <p:spPr>
          <a:xfrm>
            <a:off x="1090647" y="1287802"/>
            <a:ext cx="3400425" cy="2524125"/>
          </a:xfrm>
          <a:prstGeom prst="rect">
            <a:avLst/>
          </a:prstGeom>
          <a:noFill/>
          <a:ln>
            <a:noFill/>
          </a:ln>
        </p:spPr>
      </p:pic>
      <p:sp>
        <p:nvSpPr>
          <p:cNvPr id="349" name="Google Shape;349;p3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50" name="Google Shape;350;p34"/>
          <p:cNvPicPr preferRelativeResize="0"/>
          <p:nvPr/>
        </p:nvPicPr>
        <p:blipFill>
          <a:blip r:embed="rId4">
            <a:alphaModFix/>
          </a:blip>
          <a:stretch>
            <a:fillRect/>
          </a:stretch>
        </p:blipFill>
        <p:spPr>
          <a:xfrm>
            <a:off x="1452597" y="3941706"/>
            <a:ext cx="2676525" cy="1714500"/>
          </a:xfrm>
          <a:prstGeom prst="rect">
            <a:avLst/>
          </a:prstGeom>
          <a:noFill/>
          <a:ln>
            <a:noFill/>
          </a:ln>
        </p:spPr>
      </p:pic>
      <p:sp>
        <p:nvSpPr>
          <p:cNvPr id="351" name="Google Shape;351;p34"/>
          <p:cNvSpPr txBox="1"/>
          <p:nvPr/>
        </p:nvSpPr>
        <p:spPr>
          <a:xfrm>
            <a:off x="4884375" y="1549500"/>
            <a:ext cx="6799200" cy="21219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Flexible Schema, JSON like.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Document-Oriented Design(hierarchical), well suited to our needs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Lesser learning curve, if familiar with JSON</a:t>
            </a:r>
            <a:endParaRPr sz="2800">
              <a:solidFill>
                <a:schemeClr val="lt1"/>
              </a:solidFill>
              <a:latin typeface="Calibri"/>
              <a:ea typeface="Calibri"/>
              <a:cs typeface="Calibri"/>
              <a:sym typeface="Calibri"/>
            </a:endParaRPr>
          </a:p>
        </p:txBody>
      </p:sp>
      <p:sp>
        <p:nvSpPr>
          <p:cNvPr id="352" name="Google Shape;352;p34"/>
          <p:cNvSpPr txBox="1"/>
          <p:nvPr/>
        </p:nvSpPr>
        <p:spPr>
          <a:xfrm>
            <a:off x="4884375" y="3671400"/>
            <a:ext cx="6799200" cy="23862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Faster Content Delivery.</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For communication with  market prediction algorithm, b/w NodeJS and Flask server</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Access control lists and bucket policies.</a:t>
            </a:r>
            <a:endParaRPr sz="2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59" name="Shape 159"/>
        <p:cNvGrpSpPr/>
        <p:nvPr/>
      </p:nvGrpSpPr>
      <p:grpSpPr>
        <a:xfrm>
          <a:off x="0" y="0"/>
          <a:ext cx="0" cy="0"/>
          <a:chOff x="0" y="0"/>
          <a:chExt cx="0" cy="0"/>
        </a:xfrm>
      </p:grpSpPr>
      <p:sp>
        <p:nvSpPr>
          <p:cNvPr id="160" name="Google Shape;160;p17"/>
          <p:cNvSpPr txBox="1"/>
          <p:nvPr>
            <p:ph type="title"/>
          </p:nvPr>
        </p:nvSpPr>
        <p:spPr>
          <a:xfrm>
            <a:off x="1031450" y="568150"/>
            <a:ext cx="5716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AGENDA</a:t>
            </a:r>
            <a:endParaRPr/>
          </a:p>
        </p:txBody>
      </p:sp>
      <p:sp>
        <p:nvSpPr>
          <p:cNvPr id="161" name="Google Shape;161;p17"/>
          <p:cNvSpPr txBox="1"/>
          <p:nvPr>
            <p:ph idx="1" type="body"/>
          </p:nvPr>
        </p:nvSpPr>
        <p:spPr>
          <a:xfrm>
            <a:off x="959800" y="1749650"/>
            <a:ext cx="3626100" cy="4398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Members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Improvements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Problem Statement</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Project Description</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Agreement</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Personas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MVP</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Technologies</a:t>
            </a:r>
            <a:endParaRPr sz="1400">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p:txBody>
      </p:sp>
      <p:sp>
        <p:nvSpPr>
          <p:cNvPr id="162" name="Google Shape;162;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3" name="Google Shape;163;p17"/>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7"/>
          <p:cNvSpPr txBox="1"/>
          <p:nvPr>
            <p:ph idx="1" type="body"/>
          </p:nvPr>
        </p:nvSpPr>
        <p:spPr>
          <a:xfrm>
            <a:off x="3724650" y="2229175"/>
            <a:ext cx="3408900" cy="3772800"/>
          </a:xfrm>
          <a:prstGeom prst="rect">
            <a:avLst/>
          </a:prstGeom>
          <a:noFill/>
          <a:ln>
            <a:noFill/>
          </a:ln>
        </p:spPr>
        <p:txBody>
          <a:bodyPr anchorCtr="0" anchor="t" bIns="45700" lIns="91425" spcFirstLastPara="1" rIns="91425" wrap="square" tIns="45700">
            <a:noAutofit/>
          </a:bodyPr>
          <a:lstStyle/>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Algorithms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Diagrams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User Stories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3 - Recap</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Product Backlog</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Summary</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Test Cases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4</a:t>
            </a:r>
            <a:endParaRPr sz="1400">
              <a:latin typeface="Quattrocento Sans"/>
              <a:ea typeface="Quattrocento Sans"/>
              <a:cs typeface="Quattrocento Sans"/>
              <a:sym typeface="Quattrocento Sans"/>
            </a:endParaRPr>
          </a:p>
        </p:txBody>
      </p:sp>
      <p:sp>
        <p:nvSpPr>
          <p:cNvPr id="165" name="Google Shape;165;p17"/>
          <p:cNvSpPr txBox="1"/>
          <p:nvPr/>
        </p:nvSpPr>
        <p:spPr>
          <a:xfrm>
            <a:off x="3724650" y="1102450"/>
            <a:ext cx="30231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Calibri"/>
                <a:ea typeface="Calibri"/>
                <a:cs typeface="Calibri"/>
                <a:sym typeface="Calibri"/>
              </a:rPr>
              <a:t> new/updates (check the bottom of the slide)</a:t>
            </a:r>
            <a:endParaRPr sz="1200">
              <a:solidFill>
                <a:schemeClr val="lt1"/>
              </a:solidFill>
              <a:latin typeface="Calibri"/>
              <a:ea typeface="Calibri"/>
              <a:cs typeface="Calibri"/>
              <a:sym typeface="Calibri"/>
            </a:endParaRPr>
          </a:p>
        </p:txBody>
      </p:sp>
      <p:sp>
        <p:nvSpPr>
          <p:cNvPr id="166" name="Google Shape;166;p17"/>
          <p:cNvSpPr/>
          <p:nvPr/>
        </p:nvSpPr>
        <p:spPr>
          <a:xfrm>
            <a:off x="3645375" y="1204475"/>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7" name="Google Shape;167;p17"/>
          <p:cNvSpPr txBox="1"/>
          <p:nvPr>
            <p:ph idx="1" type="body"/>
          </p:nvPr>
        </p:nvSpPr>
        <p:spPr>
          <a:xfrm>
            <a:off x="7455850" y="2229175"/>
            <a:ext cx="3408900" cy="3772800"/>
          </a:xfrm>
          <a:prstGeom prst="rect">
            <a:avLst/>
          </a:prstGeom>
          <a:noFill/>
          <a:ln>
            <a:noFill/>
          </a:ln>
        </p:spPr>
        <p:txBody>
          <a:bodyPr anchorCtr="0" anchor="t" bIns="45700" lIns="91425" spcFirstLastPara="1" rIns="91425" wrap="square" tIns="45700">
            <a:noAutofit/>
          </a:bodyPr>
          <a:lstStyle/>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Metrics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Retrospective</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Product demo screenshots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Important API’s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Github Link</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Wiki Link</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References</a:t>
            </a:r>
            <a:endParaRPr sz="1400">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56" name="Shape 356"/>
        <p:cNvGrpSpPr/>
        <p:nvPr/>
      </p:nvGrpSpPr>
      <p:grpSpPr>
        <a:xfrm>
          <a:off x="0" y="0"/>
          <a:ext cx="0" cy="0"/>
          <a:chOff x="0" y="0"/>
          <a:chExt cx="0" cy="0"/>
        </a:xfrm>
      </p:grpSpPr>
      <p:sp>
        <p:nvSpPr>
          <p:cNvPr id="357" name="Google Shape;357;p35"/>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DEPLOYMENT PLATFORM</a:t>
            </a:r>
            <a:endParaRPr/>
          </a:p>
        </p:txBody>
      </p:sp>
      <p:sp>
        <p:nvSpPr>
          <p:cNvPr id="358" name="Google Shape;358;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9" name="Google Shape;359;p35"/>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0" name="Google Shape;360;p3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1" name="Google Shape;361;p35"/>
          <p:cNvSpPr txBox="1"/>
          <p:nvPr/>
        </p:nvSpPr>
        <p:spPr>
          <a:xfrm>
            <a:off x="4284850" y="1549500"/>
            <a:ext cx="7398600" cy="188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Well suited for microservices architecture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Asynchronous I/O, event driven architecture.</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Express.js support, reduces web server development efforts </a:t>
            </a:r>
            <a:endParaRPr sz="2800">
              <a:solidFill>
                <a:schemeClr val="lt1"/>
              </a:solidFill>
              <a:latin typeface="Calibri"/>
              <a:ea typeface="Calibri"/>
              <a:cs typeface="Calibri"/>
              <a:sym typeface="Calibri"/>
            </a:endParaRPr>
          </a:p>
        </p:txBody>
      </p:sp>
      <p:pic>
        <p:nvPicPr>
          <p:cNvPr id="362" name="Google Shape;362;p35"/>
          <p:cNvPicPr preferRelativeResize="0"/>
          <p:nvPr/>
        </p:nvPicPr>
        <p:blipFill>
          <a:blip r:embed="rId3">
            <a:alphaModFix/>
          </a:blip>
          <a:stretch>
            <a:fillRect/>
          </a:stretch>
        </p:blipFill>
        <p:spPr>
          <a:xfrm>
            <a:off x="1419539" y="1671935"/>
            <a:ext cx="2143125" cy="2143125"/>
          </a:xfrm>
          <a:prstGeom prst="rect">
            <a:avLst/>
          </a:prstGeom>
          <a:noFill/>
          <a:ln>
            <a:noFill/>
          </a:ln>
        </p:spPr>
      </p:pic>
      <p:sp>
        <p:nvSpPr>
          <p:cNvPr id="363" name="Google Shape;363;p35"/>
          <p:cNvSpPr txBox="1"/>
          <p:nvPr/>
        </p:nvSpPr>
        <p:spPr>
          <a:xfrm>
            <a:off x="6366050" y="6313350"/>
            <a:ext cx="4146600" cy="36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600" u="sng">
                <a:solidFill>
                  <a:srgbClr val="F6B26B"/>
                </a:solidFill>
                <a:latin typeface="Calibri"/>
                <a:ea typeface="Calibri"/>
                <a:cs typeface="Calibri"/>
                <a:sym typeface="Calibri"/>
                <a:hlinkClick r:id="rId4">
                  <a:extLst>
                    <a:ext uri="{A12FA001-AC4F-418D-AE19-62706E023703}">
                      <ahyp:hlinkClr val="tx"/>
                    </a:ext>
                  </a:extLst>
                </a:hlinkClick>
              </a:rPr>
              <a:t>api.investmatefinance.tech</a:t>
            </a:r>
            <a:endParaRPr sz="1600">
              <a:solidFill>
                <a:srgbClr val="F6B26B"/>
              </a:solidFill>
              <a:latin typeface="Calibri"/>
              <a:ea typeface="Calibri"/>
              <a:cs typeface="Calibri"/>
              <a:sym typeface="Calibri"/>
            </a:endParaRPr>
          </a:p>
        </p:txBody>
      </p:sp>
      <p:pic>
        <p:nvPicPr>
          <p:cNvPr id="364" name="Google Shape;364;p35"/>
          <p:cNvPicPr preferRelativeResize="0"/>
          <p:nvPr/>
        </p:nvPicPr>
        <p:blipFill>
          <a:blip r:embed="rId5">
            <a:alphaModFix/>
          </a:blip>
          <a:stretch>
            <a:fillRect/>
          </a:stretch>
        </p:blipFill>
        <p:spPr>
          <a:xfrm>
            <a:off x="1413150" y="4600897"/>
            <a:ext cx="2103600" cy="997700"/>
          </a:xfrm>
          <a:prstGeom prst="rect">
            <a:avLst/>
          </a:prstGeom>
          <a:noFill/>
          <a:ln>
            <a:noFill/>
          </a:ln>
        </p:spPr>
      </p:pic>
      <p:sp>
        <p:nvSpPr>
          <p:cNvPr id="365" name="Google Shape;365;p35"/>
          <p:cNvSpPr txBox="1"/>
          <p:nvPr/>
        </p:nvSpPr>
        <p:spPr>
          <a:xfrm>
            <a:off x="4357200" y="4159250"/>
            <a:ext cx="7398600" cy="188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Free for a year with Github education</a:t>
            </a:r>
            <a:endParaRPr sz="2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69" name="Shape 369"/>
        <p:cNvGrpSpPr/>
        <p:nvPr/>
      </p:nvGrpSpPr>
      <p:grpSpPr>
        <a:xfrm>
          <a:off x="0" y="0"/>
          <a:ext cx="0" cy="0"/>
          <a:chOff x="0" y="0"/>
          <a:chExt cx="0" cy="0"/>
        </a:xfrm>
      </p:grpSpPr>
      <p:sp>
        <p:nvSpPr>
          <p:cNvPr id="370" name="Google Shape;370;p36"/>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DEVOPS</a:t>
            </a:r>
            <a:endParaRPr/>
          </a:p>
        </p:txBody>
      </p:sp>
      <p:sp>
        <p:nvSpPr>
          <p:cNvPr id="371" name="Google Shape;371;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2" name="Google Shape;372;p36"/>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blue and black logo&#10;&#10;Description automatically generated" id="373" name="Google Shape;373;p36"/>
          <p:cNvPicPr preferRelativeResize="0"/>
          <p:nvPr/>
        </p:nvPicPr>
        <p:blipFill rotWithShape="1">
          <a:blip r:embed="rId3">
            <a:alphaModFix/>
          </a:blip>
          <a:srcRect b="0" l="0" r="0" t="0"/>
          <a:stretch/>
        </p:blipFill>
        <p:spPr>
          <a:xfrm>
            <a:off x="1696350" y="1722642"/>
            <a:ext cx="1463311" cy="1403644"/>
          </a:xfrm>
          <a:prstGeom prst="rect">
            <a:avLst/>
          </a:prstGeom>
          <a:noFill/>
          <a:ln>
            <a:noFill/>
          </a:ln>
        </p:spPr>
      </p:pic>
      <p:sp>
        <p:nvSpPr>
          <p:cNvPr id="374" name="Google Shape;374;p36"/>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5" name="Google Shape;375;p36"/>
          <p:cNvSpPr txBox="1"/>
          <p:nvPr/>
        </p:nvSpPr>
        <p:spPr>
          <a:xfrm>
            <a:off x="4018450" y="4008225"/>
            <a:ext cx="7787700" cy="1982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Continuous Deployment(reducing ttd to 25s)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DNS panel and SSL certificates included.</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Static site Hosting(reducing complex server infra)</a:t>
            </a:r>
            <a:endParaRPr sz="2400">
              <a:solidFill>
                <a:schemeClr val="lt1"/>
              </a:solidFill>
              <a:latin typeface="Calibri"/>
              <a:ea typeface="Calibri"/>
              <a:cs typeface="Calibri"/>
              <a:sym typeface="Calibri"/>
            </a:endParaRPr>
          </a:p>
        </p:txBody>
      </p:sp>
      <p:pic>
        <p:nvPicPr>
          <p:cNvPr id="376" name="Google Shape;376;p36"/>
          <p:cNvPicPr preferRelativeResize="0"/>
          <p:nvPr/>
        </p:nvPicPr>
        <p:blipFill>
          <a:blip r:embed="rId4">
            <a:alphaModFix/>
          </a:blip>
          <a:stretch>
            <a:fillRect/>
          </a:stretch>
        </p:blipFill>
        <p:spPr>
          <a:xfrm>
            <a:off x="907500" y="4360625"/>
            <a:ext cx="2831950" cy="1150475"/>
          </a:xfrm>
          <a:prstGeom prst="rect">
            <a:avLst/>
          </a:prstGeom>
          <a:noFill/>
          <a:ln>
            <a:noFill/>
          </a:ln>
        </p:spPr>
      </p:pic>
      <p:sp>
        <p:nvSpPr>
          <p:cNvPr id="377" name="Google Shape;377;p36"/>
          <p:cNvSpPr txBox="1"/>
          <p:nvPr/>
        </p:nvSpPr>
        <p:spPr>
          <a:xfrm>
            <a:off x="4018450" y="1100950"/>
            <a:ext cx="7911300" cy="2801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Provided isolation for application and dependencies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Easy to maintain consistent environment across dev cycle.</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Declarative way to define and manage multi-container applications.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Reducing complicated deployment efforts.</a:t>
            </a:r>
            <a:endParaRPr sz="2400">
              <a:solidFill>
                <a:schemeClr val="lt1"/>
              </a:solidFill>
              <a:latin typeface="Calibri"/>
              <a:ea typeface="Calibri"/>
              <a:cs typeface="Calibri"/>
              <a:sym typeface="Calibri"/>
            </a:endParaRPr>
          </a:p>
        </p:txBody>
      </p:sp>
      <p:sp>
        <p:nvSpPr>
          <p:cNvPr id="378" name="Google Shape;378;p36"/>
          <p:cNvSpPr txBox="1"/>
          <p:nvPr/>
        </p:nvSpPr>
        <p:spPr>
          <a:xfrm>
            <a:off x="6366050" y="6313350"/>
            <a:ext cx="4146600" cy="36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600" u="sng">
                <a:solidFill>
                  <a:srgbClr val="A64D79"/>
                </a:solidFill>
                <a:latin typeface="Calibri"/>
                <a:ea typeface="Calibri"/>
                <a:cs typeface="Calibri"/>
                <a:sym typeface="Calibri"/>
                <a:hlinkClick r:id="rId5">
                  <a:extLst>
                    <a:ext uri="{A12FA001-AC4F-418D-AE19-62706E023703}">
                      <ahyp:hlinkClr val="tx"/>
                    </a:ext>
                  </a:extLst>
                </a:hlinkClick>
              </a:rPr>
              <a:t>investmatefinance.tech</a:t>
            </a:r>
            <a:endParaRPr sz="1600" u="sng">
              <a:solidFill>
                <a:srgbClr val="A64D7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82" name="Shape 382"/>
        <p:cNvGrpSpPr/>
        <p:nvPr/>
      </p:nvGrpSpPr>
      <p:grpSpPr>
        <a:xfrm>
          <a:off x="0" y="0"/>
          <a:ext cx="0" cy="0"/>
          <a:chOff x="0" y="0"/>
          <a:chExt cx="0" cy="0"/>
        </a:xfrm>
      </p:grpSpPr>
      <p:sp>
        <p:nvSpPr>
          <p:cNvPr id="383" name="Google Shape;383;p37"/>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EXTRAS</a:t>
            </a:r>
            <a:endParaRPr/>
          </a:p>
        </p:txBody>
      </p:sp>
      <p:sp>
        <p:nvSpPr>
          <p:cNvPr id="384" name="Google Shape;384;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5" name="Google Shape;385;p37"/>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86" name="Google Shape;386;p37"/>
          <p:cNvPicPr preferRelativeResize="0"/>
          <p:nvPr/>
        </p:nvPicPr>
        <p:blipFill>
          <a:blip r:embed="rId3">
            <a:alphaModFix/>
          </a:blip>
          <a:stretch>
            <a:fillRect/>
          </a:stretch>
        </p:blipFill>
        <p:spPr>
          <a:xfrm>
            <a:off x="2557138" y="1776399"/>
            <a:ext cx="1025925" cy="1025925"/>
          </a:xfrm>
          <a:prstGeom prst="rect">
            <a:avLst/>
          </a:prstGeom>
          <a:noFill/>
          <a:ln>
            <a:noFill/>
          </a:ln>
        </p:spPr>
      </p:pic>
      <p:sp>
        <p:nvSpPr>
          <p:cNvPr id="387" name="Google Shape;387;p37"/>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88" name="Google Shape;388;p37"/>
          <p:cNvPicPr preferRelativeResize="0"/>
          <p:nvPr/>
        </p:nvPicPr>
        <p:blipFill>
          <a:blip r:embed="rId4">
            <a:alphaModFix/>
          </a:blip>
          <a:stretch>
            <a:fillRect/>
          </a:stretch>
        </p:blipFill>
        <p:spPr>
          <a:xfrm>
            <a:off x="1374648" y="4028281"/>
            <a:ext cx="3390900" cy="1352550"/>
          </a:xfrm>
          <a:prstGeom prst="rect">
            <a:avLst/>
          </a:prstGeom>
          <a:noFill/>
          <a:ln>
            <a:noFill/>
          </a:ln>
        </p:spPr>
      </p:pic>
      <p:sp>
        <p:nvSpPr>
          <p:cNvPr id="389" name="Google Shape;389;p37"/>
          <p:cNvSpPr txBox="1"/>
          <p:nvPr/>
        </p:nvSpPr>
        <p:spPr>
          <a:xfrm>
            <a:off x="5502250" y="3779950"/>
            <a:ext cx="6196200" cy="18492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Automated Testing</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Collaborative </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Environment variables support</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Documentation ready</a:t>
            </a:r>
            <a:endParaRPr sz="2800">
              <a:solidFill>
                <a:schemeClr val="lt1"/>
              </a:solidFill>
              <a:latin typeface="Calibri"/>
              <a:ea typeface="Calibri"/>
              <a:cs typeface="Calibri"/>
              <a:sym typeface="Calibri"/>
            </a:endParaRPr>
          </a:p>
        </p:txBody>
      </p:sp>
      <p:sp>
        <p:nvSpPr>
          <p:cNvPr id="390" name="Google Shape;390;p37"/>
          <p:cNvSpPr txBox="1"/>
          <p:nvPr/>
        </p:nvSpPr>
        <p:spPr>
          <a:xfrm>
            <a:off x="5610050" y="1364763"/>
            <a:ext cx="6196200" cy="18492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Slack for team communication</a:t>
            </a:r>
            <a:endParaRPr sz="2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94" name="Shape 394"/>
        <p:cNvGrpSpPr/>
        <p:nvPr/>
      </p:nvGrpSpPr>
      <p:grpSpPr>
        <a:xfrm>
          <a:off x="0" y="0"/>
          <a:ext cx="0" cy="0"/>
          <a:chOff x="0" y="0"/>
          <a:chExt cx="0" cy="0"/>
        </a:xfrm>
      </p:grpSpPr>
      <p:sp>
        <p:nvSpPr>
          <p:cNvPr id="395" name="Google Shape;395;p38"/>
          <p:cNvSpPr txBox="1"/>
          <p:nvPr>
            <p:ph type="title"/>
          </p:nvPr>
        </p:nvSpPr>
        <p:spPr>
          <a:xfrm>
            <a:off x="1413156" y="48308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MACHINE LEARNING</a:t>
            </a:r>
            <a:endParaRPr/>
          </a:p>
        </p:txBody>
      </p:sp>
      <p:sp>
        <p:nvSpPr>
          <p:cNvPr id="396" name="Google Shape;396;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7" name="Google Shape;397;p3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8" name="Google Shape;398;p3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99" name="Google Shape;399;p38"/>
          <p:cNvPicPr preferRelativeResize="0"/>
          <p:nvPr/>
        </p:nvPicPr>
        <p:blipFill rotWithShape="1">
          <a:blip r:embed="rId3">
            <a:alphaModFix/>
          </a:blip>
          <a:srcRect b="0" l="0" r="0" t="0"/>
          <a:stretch/>
        </p:blipFill>
        <p:spPr>
          <a:xfrm>
            <a:off x="1363124" y="1602950"/>
            <a:ext cx="2822150" cy="1563625"/>
          </a:xfrm>
          <a:prstGeom prst="rect">
            <a:avLst/>
          </a:prstGeom>
          <a:noFill/>
          <a:ln>
            <a:noFill/>
          </a:ln>
        </p:spPr>
      </p:pic>
      <p:pic>
        <p:nvPicPr>
          <p:cNvPr id="400" name="Google Shape;400;p38"/>
          <p:cNvPicPr preferRelativeResize="0"/>
          <p:nvPr/>
        </p:nvPicPr>
        <p:blipFill>
          <a:blip r:embed="rId4">
            <a:alphaModFix/>
          </a:blip>
          <a:stretch>
            <a:fillRect/>
          </a:stretch>
        </p:blipFill>
        <p:spPr>
          <a:xfrm>
            <a:off x="1335225" y="4292066"/>
            <a:ext cx="2648426" cy="1078185"/>
          </a:xfrm>
          <a:prstGeom prst="rect">
            <a:avLst/>
          </a:prstGeom>
          <a:noFill/>
          <a:ln>
            <a:noFill/>
          </a:ln>
        </p:spPr>
      </p:pic>
      <p:sp>
        <p:nvSpPr>
          <p:cNvPr id="401" name="Google Shape;401;p38"/>
          <p:cNvSpPr txBox="1"/>
          <p:nvPr/>
        </p:nvSpPr>
        <p:spPr>
          <a:xfrm>
            <a:off x="4489900" y="1402550"/>
            <a:ext cx="7437000" cy="2588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Wide range of pretrained models for NLP tasks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Potentially beneficial for starting w/o a model</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Tensorflow for testing the model with Google’s compute infrastructure</a:t>
            </a:r>
            <a:endParaRPr sz="2800">
              <a:solidFill>
                <a:schemeClr val="lt1"/>
              </a:solidFill>
              <a:latin typeface="Calibri"/>
              <a:ea typeface="Calibri"/>
              <a:cs typeface="Calibri"/>
              <a:sym typeface="Calibri"/>
            </a:endParaRPr>
          </a:p>
        </p:txBody>
      </p:sp>
      <p:sp>
        <p:nvSpPr>
          <p:cNvPr id="402" name="Google Shape;402;p38"/>
          <p:cNvSpPr txBox="1"/>
          <p:nvPr/>
        </p:nvSpPr>
        <p:spPr>
          <a:xfrm>
            <a:off x="4386200" y="3941025"/>
            <a:ext cx="7664400" cy="2588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Ease of use, reducing model setup time by a lot.</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Extensively customizable to fine tune to our needs.</a:t>
            </a:r>
            <a:endParaRPr sz="2800">
              <a:solidFill>
                <a:schemeClr val="lt1"/>
              </a:solidFill>
              <a:latin typeface="Calibri"/>
              <a:ea typeface="Calibri"/>
              <a:cs typeface="Calibri"/>
              <a:sym typeface="Calibri"/>
            </a:endParaRPr>
          </a:p>
          <a:p>
            <a:pPr indent="-406400" lvl="0" marL="457200" rtl="0" algn="l">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5 labels, supports streaming and images both.</a:t>
            </a:r>
            <a:endParaRPr sz="2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06" name="Shape 406"/>
        <p:cNvGrpSpPr/>
        <p:nvPr/>
      </p:nvGrpSpPr>
      <p:grpSpPr>
        <a:xfrm>
          <a:off x="0" y="0"/>
          <a:ext cx="0" cy="0"/>
          <a:chOff x="0" y="0"/>
          <a:chExt cx="0" cy="0"/>
        </a:xfrm>
      </p:grpSpPr>
      <p:sp>
        <p:nvSpPr>
          <p:cNvPr id="407" name="Google Shape;407;p39"/>
          <p:cNvSpPr txBox="1"/>
          <p:nvPr>
            <p:ph type="title"/>
          </p:nvPr>
        </p:nvSpPr>
        <p:spPr>
          <a:xfrm>
            <a:off x="1329281" y="45523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ALGORITHMS</a:t>
            </a:r>
            <a:endParaRPr/>
          </a:p>
        </p:txBody>
      </p:sp>
      <p:sp>
        <p:nvSpPr>
          <p:cNvPr id="408" name="Google Shape;408;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9" name="Google Shape;409;p3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39"/>
          <p:cNvSpPr txBox="1"/>
          <p:nvPr/>
        </p:nvSpPr>
        <p:spPr>
          <a:xfrm>
            <a:off x="1329275" y="1804175"/>
            <a:ext cx="102870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u="sng">
                <a:solidFill>
                  <a:schemeClr val="lt1"/>
                </a:solidFill>
                <a:latin typeface="Quattrocento Sans"/>
                <a:ea typeface="Quattrocento Sans"/>
                <a:cs typeface="Quattrocento Sans"/>
                <a:sym typeface="Quattrocento Sans"/>
                <a:hlinkClick r:id="rId3">
                  <a:extLst>
                    <a:ext uri="{A12FA001-AC4F-418D-AE19-62706E023703}">
                      <ahyp:hlinkClr val="tx"/>
                    </a:ext>
                  </a:extLst>
                </a:hlinkClick>
              </a:rPr>
              <a:t>YOLO v8</a:t>
            </a:r>
            <a:br>
              <a:rPr b="1" lang="en-US" sz="1500">
                <a:solidFill>
                  <a:schemeClr val="lt1"/>
                </a:solidFill>
                <a:latin typeface="Quattrocento Sans"/>
                <a:ea typeface="Quattrocento Sans"/>
                <a:cs typeface="Quattrocento Sans"/>
                <a:sym typeface="Quattrocento Sans"/>
              </a:rPr>
            </a:br>
            <a:r>
              <a:rPr b="1" lang="en-US" sz="1500">
                <a:solidFill>
                  <a:schemeClr val="lt1"/>
                </a:solidFill>
                <a:latin typeface="Quattrocento Sans"/>
                <a:ea typeface="Quattrocento Sans"/>
                <a:cs typeface="Quattrocento Sans"/>
                <a:sym typeface="Quattrocento Sans"/>
              </a:rPr>
              <a:t> </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1500">
                <a:solidFill>
                  <a:schemeClr val="lt1"/>
                </a:solidFill>
                <a:latin typeface="Quattrocento Sans"/>
                <a:ea typeface="Quattrocento Sans"/>
                <a:cs typeface="Quattrocento Sans"/>
                <a:sym typeface="Quattrocento Sans"/>
              </a:rPr>
              <a:t>The YOLO v8 Stock Market Pattern Detection model is an object detection model based on the YOLO (You Only Look Once) framework. It is designed to detect various chart patterns in real-time stock market trading video data. The model aids traders and investors by automating the analysis of chart patterns, providing timely insights for informed decision-making. The model has been fine-tuned on a diverse dataset and achieved high accuracy in detecting and classifying stock market patterns in live trading scenarios.</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4000" u="sng">
                <a:solidFill>
                  <a:schemeClr val="lt1"/>
                </a:solidFill>
                <a:latin typeface="Quattrocento Sans"/>
                <a:ea typeface="Quattrocento Sans"/>
                <a:cs typeface="Quattrocento Sans"/>
                <a:sym typeface="Quattrocento Sans"/>
                <a:hlinkClick r:id="rId4">
                  <a:extLst>
                    <a:ext uri="{A12FA001-AC4F-418D-AE19-62706E023703}">
                      <ahyp:hlinkClr val="tx"/>
                    </a:ext>
                  </a:extLst>
                </a:hlinkClick>
              </a:rPr>
              <a:t>LSTM</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br>
              <a:rPr lang="en-US" sz="1500">
                <a:solidFill>
                  <a:schemeClr val="lt1"/>
                </a:solidFill>
                <a:latin typeface="Quattrocento Sans"/>
                <a:ea typeface="Quattrocento Sans"/>
                <a:cs typeface="Quattrocento Sans"/>
                <a:sym typeface="Quattrocento Sans"/>
              </a:rPr>
            </a:br>
            <a:r>
              <a:rPr lang="en-US" sz="1500">
                <a:solidFill>
                  <a:schemeClr val="lt1"/>
                </a:solidFill>
                <a:latin typeface="Quattrocento Sans"/>
                <a:ea typeface="Quattrocento Sans"/>
                <a:cs typeface="Quattrocento Sans"/>
                <a:sym typeface="Quattrocento Sans"/>
              </a:rPr>
              <a:t>Using Seaborn and Matplotlib, analyzing the risk of a stock, based on its previous performance history. Also predicting future stock prices through a Long Short Term Memory (LSTM) method.</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chemeClr val="lt1"/>
              </a:solidFill>
              <a:latin typeface="Quattrocento Sans"/>
              <a:ea typeface="Quattrocento Sans"/>
              <a:cs typeface="Quattrocento Sans"/>
              <a:sym typeface="Quattrocento Sans"/>
            </a:endParaRPr>
          </a:p>
        </p:txBody>
      </p:sp>
      <p:sp>
        <p:nvSpPr>
          <p:cNvPr id="411" name="Google Shape;411;p3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15" name="Shape 415"/>
        <p:cNvGrpSpPr/>
        <p:nvPr/>
      </p:nvGrpSpPr>
      <p:grpSpPr>
        <a:xfrm>
          <a:off x="0" y="0"/>
          <a:ext cx="0" cy="0"/>
          <a:chOff x="0" y="0"/>
          <a:chExt cx="0" cy="0"/>
        </a:xfrm>
      </p:grpSpPr>
      <p:sp>
        <p:nvSpPr>
          <p:cNvPr id="416" name="Google Shape;416;p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7" name="Google Shape;417;p4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8" name="Google Shape;418;p4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19" name="Google Shape;419;p40"/>
          <p:cNvPicPr preferRelativeResize="0"/>
          <p:nvPr/>
        </p:nvPicPr>
        <p:blipFill>
          <a:blip r:embed="rId3">
            <a:alphaModFix/>
          </a:blip>
          <a:stretch>
            <a:fillRect/>
          </a:stretch>
        </p:blipFill>
        <p:spPr>
          <a:xfrm>
            <a:off x="501076" y="587825"/>
            <a:ext cx="11189850" cy="56823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 name="Shape 423"/>
        <p:cNvGrpSpPr/>
        <p:nvPr/>
      </p:nvGrpSpPr>
      <p:grpSpPr>
        <a:xfrm>
          <a:off x="0" y="0"/>
          <a:ext cx="0" cy="0"/>
          <a:chOff x="0" y="0"/>
          <a:chExt cx="0" cy="0"/>
        </a:xfrm>
      </p:grpSpPr>
      <p:grpSp>
        <p:nvGrpSpPr>
          <p:cNvPr id="424" name="Google Shape;424;p41"/>
          <p:cNvGrpSpPr/>
          <p:nvPr/>
        </p:nvGrpSpPr>
        <p:grpSpPr>
          <a:xfrm rot="10800000">
            <a:off x="1497225" y="2737053"/>
            <a:ext cx="1511982" cy="938120"/>
            <a:chOff x="4780827" y="2384561"/>
            <a:chExt cx="3364445" cy="2087495"/>
          </a:xfrm>
        </p:grpSpPr>
        <p:sp>
          <p:nvSpPr>
            <p:cNvPr id="425" name="Google Shape;425;p4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6" name="Google Shape;426;p4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27" name="Google Shape;427;p41"/>
          <p:cNvGrpSpPr/>
          <p:nvPr/>
        </p:nvGrpSpPr>
        <p:grpSpPr>
          <a:xfrm>
            <a:off x="9241652" y="2667495"/>
            <a:ext cx="1511982" cy="938120"/>
            <a:chOff x="4780827" y="2384561"/>
            <a:chExt cx="3364445" cy="2087495"/>
          </a:xfrm>
        </p:grpSpPr>
        <p:sp>
          <p:nvSpPr>
            <p:cNvPr id="428" name="Google Shape;428;p4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9" name="Google Shape;429;p4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30" name="Google Shape;430;p41"/>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DIAGRAMS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34" name="Shape 434"/>
        <p:cNvGrpSpPr/>
        <p:nvPr/>
      </p:nvGrpSpPr>
      <p:grpSpPr>
        <a:xfrm>
          <a:off x="0" y="0"/>
          <a:ext cx="0" cy="0"/>
          <a:chOff x="0" y="0"/>
          <a:chExt cx="0" cy="0"/>
        </a:xfrm>
      </p:grpSpPr>
      <p:sp>
        <p:nvSpPr>
          <p:cNvPr id="435" name="Google Shape;435;p42"/>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CONCEPTUAL DIAGRAM</a:t>
            </a:r>
            <a:endParaRPr/>
          </a:p>
        </p:txBody>
      </p:sp>
      <p:sp>
        <p:nvSpPr>
          <p:cNvPr id="436" name="Google Shape;43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p42"/>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38" name="Google Shape;438;p42"/>
          <p:cNvPicPr preferRelativeResize="0"/>
          <p:nvPr/>
        </p:nvPicPr>
        <p:blipFill rotWithShape="1">
          <a:blip r:embed="rId3">
            <a:alphaModFix/>
          </a:blip>
          <a:srcRect b="0" l="0" r="0" t="0"/>
          <a:stretch/>
        </p:blipFill>
        <p:spPr>
          <a:xfrm>
            <a:off x="2091049" y="1686250"/>
            <a:ext cx="8009899" cy="4004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42" name="Shape 442"/>
        <p:cNvGrpSpPr/>
        <p:nvPr/>
      </p:nvGrpSpPr>
      <p:grpSpPr>
        <a:xfrm>
          <a:off x="0" y="0"/>
          <a:ext cx="0" cy="0"/>
          <a:chOff x="0" y="0"/>
          <a:chExt cx="0" cy="0"/>
        </a:xfrm>
      </p:grpSpPr>
      <p:sp>
        <p:nvSpPr>
          <p:cNvPr id="443" name="Google Shape;443;p43"/>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CLASS DIAGRAM</a:t>
            </a:r>
            <a:endParaRPr/>
          </a:p>
        </p:txBody>
      </p:sp>
      <p:sp>
        <p:nvSpPr>
          <p:cNvPr id="444" name="Google Shape;44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43"/>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46" name="Google Shape;446;p43"/>
          <p:cNvPicPr preferRelativeResize="0"/>
          <p:nvPr/>
        </p:nvPicPr>
        <p:blipFill>
          <a:blip r:embed="rId3">
            <a:alphaModFix/>
          </a:blip>
          <a:stretch>
            <a:fillRect/>
          </a:stretch>
        </p:blipFill>
        <p:spPr>
          <a:xfrm>
            <a:off x="2018963" y="1567375"/>
            <a:ext cx="8154074" cy="4192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50" name="Shape 450"/>
        <p:cNvGrpSpPr/>
        <p:nvPr/>
      </p:nvGrpSpPr>
      <p:grpSpPr>
        <a:xfrm>
          <a:off x="0" y="0"/>
          <a:ext cx="0" cy="0"/>
          <a:chOff x="0" y="0"/>
          <a:chExt cx="0" cy="0"/>
        </a:xfrm>
      </p:grpSpPr>
      <p:sp>
        <p:nvSpPr>
          <p:cNvPr id="451" name="Google Shape;451;p44"/>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SEQUENCE</a:t>
            </a:r>
            <a:r>
              <a:rPr b="1" lang="en-US" sz="4000">
                <a:latin typeface="Twentieth Century"/>
                <a:ea typeface="Twentieth Century"/>
                <a:cs typeface="Twentieth Century"/>
                <a:sym typeface="Twentieth Century"/>
              </a:rPr>
              <a:t> DIAGRAM</a:t>
            </a:r>
            <a:endParaRPr/>
          </a:p>
        </p:txBody>
      </p:sp>
      <p:sp>
        <p:nvSpPr>
          <p:cNvPr id="452" name="Google Shape;45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44"/>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54" name="Google Shape;454;p44"/>
          <p:cNvPicPr preferRelativeResize="0"/>
          <p:nvPr/>
        </p:nvPicPr>
        <p:blipFill rotWithShape="1">
          <a:blip r:embed="rId3">
            <a:alphaModFix/>
          </a:blip>
          <a:srcRect b="0" l="0" r="0" t="0"/>
          <a:stretch/>
        </p:blipFill>
        <p:spPr>
          <a:xfrm>
            <a:off x="1787278" y="1567377"/>
            <a:ext cx="8617424" cy="46636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71" name="Shape 171"/>
        <p:cNvGrpSpPr/>
        <p:nvPr/>
      </p:nvGrpSpPr>
      <p:grpSpPr>
        <a:xfrm>
          <a:off x="0" y="0"/>
          <a:ext cx="0" cy="0"/>
          <a:chOff x="0" y="0"/>
          <a:chExt cx="0" cy="0"/>
        </a:xfrm>
      </p:grpSpPr>
      <p:sp>
        <p:nvSpPr>
          <p:cNvPr id="172" name="Google Shape;172;p18"/>
          <p:cNvSpPr/>
          <p:nvPr/>
        </p:nvSpPr>
        <p:spPr>
          <a:xfrm>
            <a:off x="1772701" y="1536276"/>
            <a:ext cx="1590300" cy="1605000"/>
          </a:xfrm>
          <a:prstGeom prst="ellipse">
            <a:avLst/>
          </a:prstGeom>
          <a:gradFill>
            <a:gsLst>
              <a:gs pos="0">
                <a:srgbClr val="F2FBF8"/>
              </a:gs>
              <a:gs pos="19000">
                <a:srgbClr val="92E5CF"/>
              </a:gs>
              <a:gs pos="74000">
                <a:srgbClr val="92E5CF"/>
              </a:gs>
              <a:gs pos="100000">
                <a:srgbClr val="B6EEDF"/>
              </a:gs>
            </a:gsLst>
            <a:lin ang="5400012" scaled="0"/>
          </a:gra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18"/>
          <p:cNvSpPr/>
          <p:nvPr/>
        </p:nvSpPr>
        <p:spPr>
          <a:xfrm>
            <a:off x="783602" y="558028"/>
            <a:ext cx="45600" cy="57582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18"/>
          <p:cNvSpPr/>
          <p:nvPr/>
        </p:nvSpPr>
        <p:spPr>
          <a:xfrm>
            <a:off x="5045931" y="1488295"/>
            <a:ext cx="1594500" cy="1605000"/>
          </a:xfrm>
          <a:prstGeom prst="ellipse">
            <a:avLst/>
          </a:prstGeom>
          <a:solidFill>
            <a:srgbClr val="729133"/>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8"/>
          <p:cNvSpPr/>
          <p:nvPr/>
        </p:nvSpPr>
        <p:spPr>
          <a:xfrm>
            <a:off x="8211312" y="1488295"/>
            <a:ext cx="1518000" cy="1570200"/>
          </a:xfrm>
          <a:prstGeom prst="ellipse">
            <a:avLst/>
          </a:prstGeom>
          <a:solidFill>
            <a:srgbClr val="00B0F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8"/>
          <p:cNvSpPr/>
          <p:nvPr/>
        </p:nvSpPr>
        <p:spPr>
          <a:xfrm>
            <a:off x="1841728" y="4082980"/>
            <a:ext cx="1521300" cy="1605000"/>
          </a:xfrm>
          <a:prstGeom prst="ellipse">
            <a:avLst/>
          </a:prstGeom>
          <a:solidFill>
            <a:srgbClr val="00206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18"/>
          <p:cNvSpPr/>
          <p:nvPr/>
        </p:nvSpPr>
        <p:spPr>
          <a:xfrm>
            <a:off x="5030266" y="4109568"/>
            <a:ext cx="1604100" cy="1605000"/>
          </a:xfrm>
          <a:prstGeom prst="ellipse">
            <a:avLst/>
          </a:prstGeom>
          <a:solidFill>
            <a:srgbClr val="C0000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18"/>
          <p:cNvSpPr/>
          <p:nvPr/>
        </p:nvSpPr>
        <p:spPr>
          <a:xfrm>
            <a:off x="8277059" y="4136173"/>
            <a:ext cx="1521300" cy="1551900"/>
          </a:xfrm>
          <a:prstGeom prst="ellipse">
            <a:avLst/>
          </a:prstGeom>
          <a:solidFill>
            <a:srgbClr val="FFC00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erson standing in front of water&#10;&#10;Description automatically generated" id="179" name="Google Shape;179;p18"/>
          <p:cNvPicPr preferRelativeResize="0"/>
          <p:nvPr/>
        </p:nvPicPr>
        <p:blipFill rotWithShape="1">
          <a:blip r:embed="rId3">
            <a:alphaModFix/>
          </a:blip>
          <a:srcRect b="0" l="0" r="0" t="0"/>
          <a:stretch/>
        </p:blipFill>
        <p:spPr>
          <a:xfrm>
            <a:off x="1841727" y="1637164"/>
            <a:ext cx="1473446" cy="1448546"/>
          </a:xfrm>
          <a:prstGeom prst="rect">
            <a:avLst/>
          </a:prstGeom>
          <a:noFill/>
          <a:ln>
            <a:noFill/>
          </a:ln>
        </p:spPr>
      </p:pic>
      <p:pic>
        <p:nvPicPr>
          <p:cNvPr descr="A person wearing sunglasses and standing in front of a building&#10;&#10;Description automatically generated" id="180" name="Google Shape;180;p18"/>
          <p:cNvPicPr preferRelativeResize="0"/>
          <p:nvPr/>
        </p:nvPicPr>
        <p:blipFill rotWithShape="1">
          <a:blip r:embed="rId4">
            <a:alphaModFix/>
          </a:blip>
          <a:srcRect b="0" l="0" r="0" t="0"/>
          <a:stretch/>
        </p:blipFill>
        <p:spPr>
          <a:xfrm>
            <a:off x="5114958" y="1621941"/>
            <a:ext cx="1456397" cy="1372547"/>
          </a:xfrm>
          <a:prstGeom prst="rect">
            <a:avLst/>
          </a:prstGeom>
          <a:noFill/>
          <a:ln>
            <a:noFill/>
          </a:ln>
        </p:spPr>
      </p:pic>
      <p:pic>
        <p:nvPicPr>
          <p:cNvPr descr="A person with long hair smiling&#10;&#10;Description automatically generated" id="181" name="Google Shape;181;p18"/>
          <p:cNvPicPr preferRelativeResize="0"/>
          <p:nvPr/>
        </p:nvPicPr>
        <p:blipFill rotWithShape="1">
          <a:blip r:embed="rId5">
            <a:alphaModFix/>
          </a:blip>
          <a:srcRect b="0" l="0" r="0" t="0"/>
          <a:stretch/>
        </p:blipFill>
        <p:spPr>
          <a:xfrm>
            <a:off x="8279041" y="1557903"/>
            <a:ext cx="1382508" cy="1436585"/>
          </a:xfrm>
          <a:prstGeom prst="rect">
            <a:avLst/>
          </a:prstGeom>
          <a:noFill/>
          <a:ln>
            <a:noFill/>
          </a:ln>
        </p:spPr>
      </p:pic>
      <p:pic>
        <p:nvPicPr>
          <p:cNvPr descr="A person smiling at camera&#10;&#10;Description automatically generated" id="182" name="Google Shape;182;p18"/>
          <p:cNvPicPr preferRelativeResize="0"/>
          <p:nvPr/>
        </p:nvPicPr>
        <p:blipFill rotWithShape="1">
          <a:blip r:embed="rId6">
            <a:alphaModFix/>
          </a:blip>
          <a:srcRect b="0" l="0" r="0" t="0"/>
          <a:stretch/>
        </p:blipFill>
        <p:spPr>
          <a:xfrm>
            <a:off x="1908229" y="4194704"/>
            <a:ext cx="1414618" cy="1414618"/>
          </a:xfrm>
          <a:prstGeom prst="rect">
            <a:avLst/>
          </a:prstGeom>
          <a:noFill/>
          <a:ln>
            <a:noFill/>
          </a:ln>
        </p:spPr>
      </p:pic>
      <p:pic>
        <p:nvPicPr>
          <p:cNvPr descr="A person in a pink dress&#10;&#10;Description automatically generated" id="183" name="Google Shape;183;p18"/>
          <p:cNvPicPr preferRelativeResize="0"/>
          <p:nvPr/>
        </p:nvPicPr>
        <p:blipFill rotWithShape="1">
          <a:blip r:embed="rId7">
            <a:alphaModFix/>
          </a:blip>
          <a:srcRect b="0" l="0" r="0" t="0"/>
          <a:stretch/>
        </p:blipFill>
        <p:spPr>
          <a:xfrm>
            <a:off x="5114958" y="4194704"/>
            <a:ext cx="1434792" cy="1434792"/>
          </a:xfrm>
          <a:prstGeom prst="rect">
            <a:avLst/>
          </a:prstGeom>
          <a:noFill/>
          <a:ln>
            <a:noFill/>
          </a:ln>
        </p:spPr>
      </p:pic>
      <p:pic>
        <p:nvPicPr>
          <p:cNvPr descr="A person with glasses and a beard&#10;&#10;Description automatically generated" id="184" name="Google Shape;184;p18"/>
          <p:cNvPicPr preferRelativeResize="0"/>
          <p:nvPr/>
        </p:nvPicPr>
        <p:blipFill rotWithShape="1">
          <a:blip r:embed="rId8">
            <a:alphaModFix/>
          </a:blip>
          <a:srcRect b="0" l="0" r="0" t="0"/>
          <a:stretch/>
        </p:blipFill>
        <p:spPr>
          <a:xfrm>
            <a:off x="8357312" y="4248583"/>
            <a:ext cx="1360739" cy="1360739"/>
          </a:xfrm>
          <a:prstGeom prst="rect">
            <a:avLst/>
          </a:prstGeom>
          <a:noFill/>
          <a:ln>
            <a:noFill/>
          </a:ln>
        </p:spPr>
      </p:pic>
      <p:sp>
        <p:nvSpPr>
          <p:cNvPr id="185" name="Google Shape;185;p18"/>
          <p:cNvSpPr txBox="1"/>
          <p:nvPr/>
        </p:nvSpPr>
        <p:spPr>
          <a:xfrm>
            <a:off x="1390323" y="3304561"/>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Calibri"/>
                <a:ea typeface="Calibri"/>
                <a:cs typeface="Calibri"/>
                <a:sym typeface="Calibri"/>
              </a:rPr>
              <a:t>Venkatesh Nidumukkala</a:t>
            </a:r>
            <a:endParaRPr b="0" i="0" sz="1400" u="none" cap="none" strike="noStrike">
              <a:solidFill>
                <a:schemeClr val="lt1"/>
              </a:solidFill>
              <a:latin typeface="Calibri"/>
              <a:ea typeface="Calibri"/>
              <a:cs typeface="Calibri"/>
              <a:sym typeface="Calibri"/>
            </a:endParaRPr>
          </a:p>
        </p:txBody>
      </p:sp>
      <p:sp>
        <p:nvSpPr>
          <p:cNvPr id="186" name="Google Shape;186;p18"/>
          <p:cNvSpPr txBox="1"/>
          <p:nvPr/>
        </p:nvSpPr>
        <p:spPr>
          <a:xfrm>
            <a:off x="7940279" y="3296412"/>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Calibri"/>
                <a:ea typeface="Calibri"/>
                <a:cs typeface="Calibri"/>
                <a:sym typeface="Calibri"/>
              </a:rPr>
              <a:t>Mani Chandana Kilaru</a:t>
            </a:r>
            <a:endParaRPr/>
          </a:p>
        </p:txBody>
      </p:sp>
      <p:sp>
        <p:nvSpPr>
          <p:cNvPr id="187" name="Google Shape;187;p18"/>
          <p:cNvSpPr txBox="1"/>
          <p:nvPr/>
        </p:nvSpPr>
        <p:spPr>
          <a:xfrm>
            <a:off x="1390323" y="3569737"/>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7F7F7F"/>
              </a:buClr>
              <a:buSzPts val="1400"/>
              <a:buFont typeface="Arial"/>
              <a:buNone/>
            </a:pPr>
            <a:r>
              <a:rPr b="0" i="0" lang="en-US" sz="1400" u="none" cap="none" strike="noStrike">
                <a:solidFill>
                  <a:srgbClr val="7F7F7F"/>
                </a:solidFill>
                <a:latin typeface="Calibri"/>
                <a:ea typeface="Calibri"/>
                <a:cs typeface="Calibri"/>
                <a:sym typeface="Calibri"/>
              </a:rPr>
              <a:t>Backend Developer</a:t>
            </a:r>
            <a:endParaRPr/>
          </a:p>
        </p:txBody>
      </p:sp>
      <p:sp>
        <p:nvSpPr>
          <p:cNvPr id="188" name="Google Shape;188;p18"/>
          <p:cNvSpPr txBox="1"/>
          <p:nvPr/>
        </p:nvSpPr>
        <p:spPr>
          <a:xfrm>
            <a:off x="4665301" y="3355996"/>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Calibri"/>
                <a:ea typeface="Calibri"/>
                <a:cs typeface="Calibri"/>
                <a:sym typeface="Calibri"/>
              </a:rPr>
              <a:t>Ankit Mhatre</a:t>
            </a:r>
            <a:endParaRPr/>
          </a:p>
        </p:txBody>
      </p:sp>
      <p:sp>
        <p:nvSpPr>
          <p:cNvPr id="189" name="Google Shape;189;p18"/>
          <p:cNvSpPr txBox="1"/>
          <p:nvPr/>
        </p:nvSpPr>
        <p:spPr>
          <a:xfrm>
            <a:off x="4665301" y="3593935"/>
            <a:ext cx="2286000" cy="265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Project Manager / ML Engineer</a:t>
            </a:r>
            <a:endParaRPr/>
          </a:p>
        </p:txBody>
      </p:sp>
      <p:sp>
        <p:nvSpPr>
          <p:cNvPr id="190" name="Google Shape;190;p18"/>
          <p:cNvSpPr txBox="1"/>
          <p:nvPr/>
        </p:nvSpPr>
        <p:spPr>
          <a:xfrm>
            <a:off x="7894681" y="3534298"/>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7F7F7F"/>
              </a:buClr>
              <a:buSzPts val="1400"/>
              <a:buFont typeface="Arial"/>
              <a:buNone/>
            </a:pPr>
            <a:r>
              <a:rPr b="0" i="0" lang="en-US" sz="1400" u="none" cap="none" strike="noStrike">
                <a:solidFill>
                  <a:srgbClr val="7F7F7F"/>
                </a:solidFill>
                <a:latin typeface="Calibri"/>
                <a:ea typeface="Calibri"/>
                <a:cs typeface="Calibri"/>
                <a:sym typeface="Calibri"/>
              </a:rPr>
              <a:t>Front End Developer</a:t>
            </a:r>
            <a:endParaRPr/>
          </a:p>
        </p:txBody>
      </p:sp>
      <p:sp>
        <p:nvSpPr>
          <p:cNvPr id="191" name="Google Shape;191;p18"/>
          <p:cNvSpPr txBox="1"/>
          <p:nvPr/>
        </p:nvSpPr>
        <p:spPr>
          <a:xfrm>
            <a:off x="1459350" y="5824696"/>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Calibri"/>
                <a:ea typeface="Calibri"/>
                <a:cs typeface="Calibri"/>
                <a:sym typeface="Calibri"/>
              </a:rPr>
              <a:t>Tejaswi Koppula</a:t>
            </a:r>
            <a:endParaRPr b="0" i="0" sz="1400" u="none" cap="none" strike="noStrike">
              <a:solidFill>
                <a:schemeClr val="lt1"/>
              </a:solidFill>
              <a:latin typeface="Calibri"/>
              <a:ea typeface="Calibri"/>
              <a:cs typeface="Calibri"/>
              <a:sym typeface="Calibri"/>
            </a:endParaRPr>
          </a:p>
        </p:txBody>
      </p:sp>
      <p:sp>
        <p:nvSpPr>
          <p:cNvPr id="192" name="Google Shape;192;p18"/>
          <p:cNvSpPr txBox="1"/>
          <p:nvPr/>
        </p:nvSpPr>
        <p:spPr>
          <a:xfrm>
            <a:off x="7940279" y="5816547"/>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Calibri"/>
                <a:ea typeface="Calibri"/>
                <a:cs typeface="Calibri"/>
                <a:sym typeface="Calibri"/>
              </a:rPr>
              <a:t>Charan Raju m</a:t>
            </a:r>
            <a:endParaRPr/>
          </a:p>
        </p:txBody>
      </p:sp>
      <p:sp>
        <p:nvSpPr>
          <p:cNvPr id="193" name="Google Shape;193;p18"/>
          <p:cNvSpPr txBox="1"/>
          <p:nvPr/>
        </p:nvSpPr>
        <p:spPr>
          <a:xfrm>
            <a:off x="1459350" y="6089872"/>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7F7F7F"/>
              </a:buClr>
              <a:buSzPts val="1400"/>
              <a:buFont typeface="Arial"/>
              <a:buNone/>
            </a:pPr>
            <a:r>
              <a:rPr b="0" i="0" lang="en-US" sz="1400" u="none" cap="none" strike="noStrike">
                <a:solidFill>
                  <a:srgbClr val="7F7F7F"/>
                </a:solidFill>
                <a:latin typeface="Calibri"/>
                <a:ea typeface="Calibri"/>
                <a:cs typeface="Calibri"/>
                <a:sym typeface="Calibri"/>
              </a:rPr>
              <a:t>Backend Developer</a:t>
            </a:r>
            <a:endParaRPr/>
          </a:p>
        </p:txBody>
      </p:sp>
      <p:sp>
        <p:nvSpPr>
          <p:cNvPr id="194" name="Google Shape;194;p18"/>
          <p:cNvSpPr txBox="1"/>
          <p:nvPr/>
        </p:nvSpPr>
        <p:spPr>
          <a:xfrm>
            <a:off x="4734328" y="5876131"/>
            <a:ext cx="2286000" cy="265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Uma Maheshwari Bichinepally</a:t>
            </a:r>
            <a:endParaRPr b="0" i="0" sz="1400" u="none" cap="none" strike="noStrike">
              <a:solidFill>
                <a:schemeClr val="lt1"/>
              </a:solidFill>
              <a:latin typeface="Calibri"/>
              <a:ea typeface="Calibri"/>
              <a:cs typeface="Calibri"/>
              <a:sym typeface="Calibri"/>
            </a:endParaRPr>
          </a:p>
        </p:txBody>
      </p:sp>
      <p:sp>
        <p:nvSpPr>
          <p:cNvPr id="195" name="Google Shape;195;p18"/>
          <p:cNvSpPr txBox="1"/>
          <p:nvPr/>
        </p:nvSpPr>
        <p:spPr>
          <a:xfrm>
            <a:off x="4734328" y="6114070"/>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7F7F7F"/>
              </a:buClr>
              <a:buSzPts val="1400"/>
              <a:buFont typeface="Arial"/>
              <a:buNone/>
            </a:pPr>
            <a:r>
              <a:rPr b="0" i="0" lang="en-US" sz="1400" u="none" cap="none" strike="noStrike">
                <a:solidFill>
                  <a:srgbClr val="7F7F7F"/>
                </a:solidFill>
                <a:latin typeface="Calibri"/>
                <a:ea typeface="Calibri"/>
                <a:cs typeface="Calibri"/>
                <a:sym typeface="Calibri"/>
              </a:rPr>
              <a:t>UI/UX Developer</a:t>
            </a:r>
            <a:endParaRPr/>
          </a:p>
        </p:txBody>
      </p:sp>
      <p:sp>
        <p:nvSpPr>
          <p:cNvPr id="196" name="Google Shape;196;p18"/>
          <p:cNvSpPr txBox="1"/>
          <p:nvPr/>
        </p:nvSpPr>
        <p:spPr>
          <a:xfrm>
            <a:off x="7894681" y="6089872"/>
            <a:ext cx="2286000" cy="2652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7F7F7F"/>
              </a:buClr>
              <a:buSzPts val="1400"/>
              <a:buFont typeface="Arial"/>
              <a:buNone/>
            </a:pPr>
            <a:r>
              <a:rPr b="0" i="0" lang="en-US" sz="1400" u="none" cap="none" strike="noStrike">
                <a:solidFill>
                  <a:srgbClr val="7F7F7F"/>
                </a:solidFill>
                <a:latin typeface="Calibri"/>
                <a:ea typeface="Calibri"/>
                <a:cs typeface="Calibri"/>
                <a:sym typeface="Calibri"/>
              </a:rPr>
              <a:t>Tester</a:t>
            </a:r>
            <a:endParaRPr/>
          </a:p>
        </p:txBody>
      </p:sp>
      <p:sp>
        <p:nvSpPr>
          <p:cNvPr id="197" name="Google Shape;197;p18"/>
          <p:cNvSpPr txBox="1"/>
          <p:nvPr/>
        </p:nvSpPr>
        <p:spPr>
          <a:xfrm>
            <a:off x="1584875" y="295700"/>
            <a:ext cx="5133900" cy="854100"/>
          </a:xfrm>
          <a:prstGeom prst="rect">
            <a:avLst/>
          </a:prstGeom>
          <a:noFill/>
          <a:ln>
            <a:noFill/>
          </a:ln>
        </p:spPr>
        <p:txBody>
          <a:bodyPr anchorCtr="0" anchor="b" bIns="45700" lIns="91425" spcFirstLastPara="1" rIns="91425" wrap="square" tIns="45700">
            <a:normAutofit fontScale="55000"/>
          </a:bodyPr>
          <a:lstStyle/>
          <a:p>
            <a:pPr indent="0" lvl="0" marL="0" marR="0" rtl="0" algn="l">
              <a:lnSpc>
                <a:spcPct val="90000"/>
              </a:lnSpc>
              <a:spcBef>
                <a:spcPts val="0"/>
              </a:spcBef>
              <a:spcAft>
                <a:spcPts val="0"/>
              </a:spcAft>
              <a:buClr>
                <a:schemeClr val="lt1"/>
              </a:buClr>
              <a:buSzPct val="100000"/>
              <a:buFont typeface="Twentieth Century"/>
              <a:buNone/>
            </a:pPr>
            <a:r>
              <a:rPr b="1" lang="en-US" sz="4000">
                <a:solidFill>
                  <a:schemeClr val="lt1"/>
                </a:solidFill>
                <a:latin typeface="Twentieth Century"/>
                <a:ea typeface="Twentieth Century"/>
                <a:cs typeface="Twentieth Century"/>
                <a:sym typeface="Twentieth Century"/>
              </a:rPr>
              <a:t>Team Member Roles and Responsiblities</a:t>
            </a:r>
            <a:endParaRPr b="1" sz="4000">
              <a:solidFill>
                <a:schemeClr val="lt1"/>
              </a:solidFill>
              <a:latin typeface="Twentieth Century"/>
              <a:ea typeface="Twentieth Century"/>
              <a:cs typeface="Twentieth Century"/>
              <a:sym typeface="Twentieth Century"/>
            </a:endParaRPr>
          </a:p>
          <a:p>
            <a:pPr indent="0" lvl="0" marL="0" marR="0" rtl="0" algn="ctr">
              <a:lnSpc>
                <a:spcPct val="90000"/>
              </a:lnSpc>
              <a:spcBef>
                <a:spcPts val="0"/>
              </a:spcBef>
              <a:spcAft>
                <a:spcPts val="0"/>
              </a:spcAft>
              <a:buClr>
                <a:schemeClr val="lt1"/>
              </a:buClr>
              <a:buSzPct val="100000"/>
              <a:buFont typeface="Twentieth Century"/>
              <a:buNone/>
            </a:pPr>
            <a:r>
              <a:t/>
            </a:r>
            <a:endParaRPr b="1" sz="40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58" name="Shape 458"/>
        <p:cNvGrpSpPr/>
        <p:nvPr/>
      </p:nvGrpSpPr>
      <p:grpSpPr>
        <a:xfrm>
          <a:off x="0" y="0"/>
          <a:ext cx="0" cy="0"/>
          <a:chOff x="0" y="0"/>
          <a:chExt cx="0" cy="0"/>
        </a:xfrm>
      </p:grpSpPr>
      <p:sp>
        <p:nvSpPr>
          <p:cNvPr id="459" name="Google Shape;459;p45"/>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STATE DIAGRAM</a:t>
            </a:r>
            <a:endParaRPr/>
          </a:p>
        </p:txBody>
      </p:sp>
      <p:sp>
        <p:nvSpPr>
          <p:cNvPr id="460" name="Google Shape;46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45"/>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62" name="Google Shape;462;p45"/>
          <p:cNvPicPr preferRelativeResize="0"/>
          <p:nvPr/>
        </p:nvPicPr>
        <p:blipFill>
          <a:blip r:embed="rId3">
            <a:alphaModFix/>
          </a:blip>
          <a:stretch>
            <a:fillRect/>
          </a:stretch>
        </p:blipFill>
        <p:spPr>
          <a:xfrm>
            <a:off x="2803063" y="1439225"/>
            <a:ext cx="6585876" cy="51707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66" name="Shape 466"/>
        <p:cNvGrpSpPr/>
        <p:nvPr/>
      </p:nvGrpSpPr>
      <p:grpSpPr>
        <a:xfrm>
          <a:off x="0" y="0"/>
          <a:ext cx="0" cy="0"/>
          <a:chOff x="0" y="0"/>
          <a:chExt cx="0" cy="0"/>
        </a:xfrm>
      </p:grpSpPr>
      <p:sp>
        <p:nvSpPr>
          <p:cNvPr id="467" name="Google Shape;467;p46"/>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CONTEXT DIAGRAM</a:t>
            </a:r>
            <a:endParaRPr/>
          </a:p>
        </p:txBody>
      </p:sp>
      <p:sp>
        <p:nvSpPr>
          <p:cNvPr id="468" name="Google Shape;46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46"/>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70" name="Google Shape;470;p46"/>
          <p:cNvPicPr preferRelativeResize="0"/>
          <p:nvPr/>
        </p:nvPicPr>
        <p:blipFill rotWithShape="1">
          <a:blip r:embed="rId3">
            <a:alphaModFix/>
          </a:blip>
          <a:srcRect b="0" l="0" r="0" t="0"/>
          <a:stretch/>
        </p:blipFill>
        <p:spPr>
          <a:xfrm>
            <a:off x="3597236" y="1567364"/>
            <a:ext cx="4997522" cy="50686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aphicFrame>
        <p:nvGraphicFramePr>
          <p:cNvPr id="476" name="Google Shape;476;p47"/>
          <p:cNvGraphicFramePr/>
          <p:nvPr/>
        </p:nvGraphicFramePr>
        <p:xfrm>
          <a:off x="857425" y="812513"/>
          <a:ext cx="3000000" cy="3000000"/>
        </p:xfrm>
        <a:graphic>
          <a:graphicData uri="http://schemas.openxmlformats.org/drawingml/2006/table">
            <a:tbl>
              <a:tblPr>
                <a:noFill/>
                <a:tableStyleId>{4D0356BB-5A3B-481F-80C4-0DB4944693F5}</a:tableStyleId>
              </a:tblPr>
              <a:tblGrid>
                <a:gridCol w="1296300"/>
                <a:gridCol w="2050925"/>
                <a:gridCol w="2260475"/>
                <a:gridCol w="2869050"/>
                <a:gridCol w="2318400"/>
              </a:tblGrid>
              <a:tr h="772275">
                <a:tc>
                  <a:txBody>
                    <a:bodyPr/>
                    <a:lstStyle/>
                    <a:p>
                      <a:pPr indent="0" lvl="0" marL="0" rtl="0" algn="ctr">
                        <a:lnSpc>
                          <a:spcPct val="115000"/>
                        </a:lnSpc>
                        <a:spcBef>
                          <a:spcPts val="1200"/>
                        </a:spcBef>
                        <a:spcAft>
                          <a:spcPts val="0"/>
                        </a:spcAft>
                        <a:buNone/>
                      </a:pPr>
                      <a:r>
                        <a:rPr lang="en-US" sz="1300"/>
                        <a:t> </a:t>
                      </a:r>
                      <a:r>
                        <a:rPr b="1" lang="en-US" sz="1300">
                          <a:solidFill>
                            <a:srgbClr val="FFFFFF"/>
                          </a:solidFill>
                        </a:rPr>
                        <a:t>User</a:t>
                      </a:r>
                      <a:endParaRPr b="1" sz="1300">
                        <a:solidFill>
                          <a:srgbClr val="FFFFFF"/>
                        </a:solidFill>
                      </a:endParaRPr>
                    </a:p>
                    <a:p>
                      <a:pPr indent="0" lvl="0" marL="0" rtl="0" algn="ctr">
                        <a:lnSpc>
                          <a:spcPct val="115000"/>
                        </a:lnSpc>
                        <a:spcBef>
                          <a:spcPts val="1200"/>
                        </a:spcBef>
                        <a:spcAft>
                          <a:spcPts val="0"/>
                        </a:spcAft>
                        <a:buNone/>
                      </a:pPr>
                      <a:r>
                        <a:rPr b="1" lang="en-US" sz="1300">
                          <a:solidFill>
                            <a:srgbClr val="FFFFFF"/>
                          </a:solidFill>
                        </a:rPr>
                        <a:t>Story ID</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Scenario</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Summary</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Acceptance Criteria</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Feature</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r>
              <a:tr h="377550">
                <a:tc rowSpan="2">
                  <a:txBody>
                    <a:bodyPr/>
                    <a:lstStyle/>
                    <a:p>
                      <a:pPr indent="0" lvl="0" marL="0" rtl="0" algn="ctr">
                        <a:lnSpc>
                          <a:spcPct val="115000"/>
                        </a:lnSpc>
                        <a:spcBef>
                          <a:spcPts val="1200"/>
                        </a:spcBef>
                        <a:spcAft>
                          <a:spcPts val="0"/>
                        </a:spcAft>
                        <a:buNone/>
                      </a:pPr>
                      <a:r>
                        <a:rPr lang="en-US" sz="1000"/>
                        <a:t>IV1</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new user want to create an account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686450">
                <a:tc vMerge="1"/>
                <a:tc>
                  <a:txBody>
                    <a:bodyPr/>
                    <a:lstStyle/>
                    <a:p>
                      <a:pPr indent="0" lvl="0" marL="0" rtl="0" algn="ctr">
                        <a:lnSpc>
                          <a:spcPct val="115000"/>
                        </a:lnSpc>
                        <a:spcBef>
                          <a:spcPts val="1200"/>
                        </a:spcBef>
                        <a:spcAft>
                          <a:spcPts val="0"/>
                        </a:spcAft>
                        <a:buNone/>
                      </a:pPr>
                      <a:r>
                        <a:rPr lang="en-US" sz="1000"/>
                        <a:t>Create an Account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create an account to access the stock market simulator platform.</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Create an account with username, password, potentially email. for Account verification.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Auth</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77550">
                <a:tc rowSpan="2">
                  <a:txBody>
                    <a:bodyPr/>
                    <a:lstStyle/>
                    <a:p>
                      <a:pPr indent="0" lvl="0" marL="0" rtl="0" algn="ctr">
                        <a:lnSpc>
                          <a:spcPct val="115000"/>
                        </a:lnSpc>
                        <a:spcBef>
                          <a:spcPts val="1200"/>
                        </a:spcBef>
                        <a:spcAft>
                          <a:spcPts val="0"/>
                        </a:spcAft>
                        <a:buNone/>
                      </a:pPr>
                      <a:r>
                        <a:rPr lang="en-US" sz="1000"/>
                        <a:t>IV2</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want to understand the basic concepts of the market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686450">
                <a:tc vMerge="1"/>
                <a:tc>
                  <a:txBody>
                    <a:bodyPr/>
                    <a:lstStyle/>
                    <a:p>
                      <a:pPr indent="0" lvl="0" marL="0" rtl="0" algn="ctr">
                        <a:lnSpc>
                          <a:spcPct val="115000"/>
                        </a:lnSpc>
                        <a:spcBef>
                          <a:spcPts val="1200"/>
                        </a:spcBef>
                        <a:spcAft>
                          <a:spcPts val="0"/>
                        </a:spcAft>
                        <a:buNone/>
                      </a:pPr>
                      <a:r>
                        <a:rPr lang="en-US" sz="1000"/>
                        <a:t>Understand the basic concepts of the market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learn about the stock market before investing simulated money.</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platform shows chapters module by module for learning about the market analysis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Learning Pathways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77550">
                <a:tc rowSpan="2">
                  <a:txBody>
                    <a:bodyPr/>
                    <a:lstStyle/>
                    <a:p>
                      <a:pPr indent="0" lvl="0" marL="0" rtl="0" algn="ctr">
                        <a:lnSpc>
                          <a:spcPct val="115000"/>
                        </a:lnSpc>
                        <a:spcBef>
                          <a:spcPts val="1200"/>
                        </a:spcBef>
                        <a:spcAft>
                          <a:spcPts val="0"/>
                        </a:spcAft>
                        <a:buNone/>
                      </a:pPr>
                      <a:r>
                        <a:rPr lang="en-US" sz="1000"/>
                        <a:t>IV3</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Set Up a Simulated Investment Account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686450">
                <a:tc vMerge="1"/>
                <a:tc>
                  <a:txBody>
                    <a:bodyPr/>
                    <a:lstStyle/>
                    <a:p>
                      <a:pPr indent="0" lvl="0" marL="0" rtl="0" algn="ctr">
                        <a:lnSpc>
                          <a:spcPct val="115000"/>
                        </a:lnSpc>
                        <a:spcBef>
                          <a:spcPts val="1200"/>
                        </a:spcBef>
                        <a:spcAft>
                          <a:spcPts val="0"/>
                        </a:spcAft>
                        <a:buNone/>
                      </a:pPr>
                      <a:r>
                        <a:rPr lang="en-US" sz="1000"/>
                        <a:t>Set Up a Simulated Investment Account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create a simulated investment account to practice trading stocks.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Can access the trading engine</a:t>
                      </a:r>
                      <a:endParaRPr sz="1000"/>
                    </a:p>
                    <a:p>
                      <a:pPr indent="0" lvl="0" marL="0" rtl="0" algn="ctr">
                        <a:lnSpc>
                          <a:spcPct val="115000"/>
                        </a:lnSpc>
                        <a:spcBef>
                          <a:spcPts val="1200"/>
                        </a:spcBef>
                        <a:spcAft>
                          <a:spcPts val="0"/>
                        </a:spcAft>
                        <a:buNone/>
                      </a:pPr>
                      <a:r>
                        <a:rPr lang="en-US" sz="1000"/>
                        <a:t>offered by the platform</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Trading Engine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77550">
                <a:tc rowSpan="2">
                  <a:txBody>
                    <a:bodyPr/>
                    <a:lstStyle/>
                    <a:p>
                      <a:pPr indent="0" lvl="0" marL="0" rtl="0" algn="ctr">
                        <a:lnSpc>
                          <a:spcPct val="115000"/>
                        </a:lnSpc>
                        <a:spcBef>
                          <a:spcPts val="1200"/>
                        </a:spcBef>
                        <a:spcAft>
                          <a:spcPts val="0"/>
                        </a:spcAft>
                        <a:buNone/>
                      </a:pPr>
                      <a:r>
                        <a:rPr lang="en-US" sz="1000"/>
                        <a:t>IV4</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Access the platform</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686450">
                <a:tc vMerge="1"/>
                <a:tc>
                  <a:txBody>
                    <a:bodyPr/>
                    <a:lstStyle/>
                    <a:p>
                      <a:pPr indent="0" lvl="0" marL="0" rtl="0" algn="ctr">
                        <a:lnSpc>
                          <a:spcPct val="115000"/>
                        </a:lnSpc>
                        <a:spcBef>
                          <a:spcPts val="1200"/>
                        </a:spcBef>
                        <a:spcAft>
                          <a:spcPts val="0"/>
                        </a:spcAft>
                        <a:buNone/>
                      </a:pPr>
                      <a:r>
                        <a:rPr lang="en-US" sz="1000"/>
                        <a:t>Access the platform</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an individual access to the portal, where he/she can return to for the past trades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Investmate platform allows platform to be used a trading platform offered by exchanges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Auth</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bl>
          </a:graphicData>
        </a:graphic>
      </p:graphicFrame>
      <p:sp>
        <p:nvSpPr>
          <p:cNvPr id="477" name="Google Shape;477;p47"/>
          <p:cNvSpPr txBox="1"/>
          <p:nvPr>
            <p:ph type="title"/>
          </p:nvPr>
        </p:nvSpPr>
        <p:spPr>
          <a:xfrm>
            <a:off x="857425" y="0"/>
            <a:ext cx="10717200" cy="77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2800">
                <a:latin typeface="Twentieth Century"/>
                <a:ea typeface="Twentieth Century"/>
                <a:cs typeface="Twentieth Century"/>
                <a:sym typeface="Twentieth Century"/>
              </a:rPr>
              <a:t>USER STORIES </a:t>
            </a:r>
            <a:endParaRPr sz="3200"/>
          </a:p>
        </p:txBody>
      </p:sp>
      <p:sp>
        <p:nvSpPr>
          <p:cNvPr id="478" name="Google Shape;478;p47"/>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graphicFrame>
        <p:nvGraphicFramePr>
          <p:cNvPr id="484" name="Google Shape;484;p48"/>
          <p:cNvGraphicFramePr/>
          <p:nvPr/>
        </p:nvGraphicFramePr>
        <p:xfrm>
          <a:off x="857413" y="882100"/>
          <a:ext cx="3000000" cy="3000000"/>
        </p:xfrm>
        <a:graphic>
          <a:graphicData uri="http://schemas.openxmlformats.org/drawingml/2006/table">
            <a:tbl>
              <a:tblPr>
                <a:noFill/>
                <a:tableStyleId>{4D0356BB-5A3B-481F-80C4-0DB4944693F5}</a:tableStyleId>
              </a:tblPr>
              <a:tblGrid>
                <a:gridCol w="1199650"/>
                <a:gridCol w="1435250"/>
                <a:gridCol w="2495975"/>
                <a:gridCol w="3287175"/>
                <a:gridCol w="2445125"/>
              </a:tblGrid>
              <a:tr h="598325">
                <a:tc>
                  <a:txBody>
                    <a:bodyPr/>
                    <a:lstStyle/>
                    <a:p>
                      <a:pPr indent="0" lvl="0" marL="0" rtl="0" algn="ctr">
                        <a:lnSpc>
                          <a:spcPct val="115000"/>
                        </a:lnSpc>
                        <a:spcBef>
                          <a:spcPts val="1200"/>
                        </a:spcBef>
                        <a:spcAft>
                          <a:spcPts val="0"/>
                        </a:spcAft>
                        <a:buNone/>
                      </a:pPr>
                      <a:r>
                        <a:rPr lang="en-US" sz="1300"/>
                        <a:t> </a:t>
                      </a:r>
                      <a:r>
                        <a:rPr b="1" lang="en-US" sz="1300">
                          <a:solidFill>
                            <a:srgbClr val="FFFFFF"/>
                          </a:solidFill>
                        </a:rPr>
                        <a:t>User</a:t>
                      </a:r>
                      <a:endParaRPr b="1" sz="1300">
                        <a:solidFill>
                          <a:srgbClr val="FFFFFF"/>
                        </a:solidFill>
                      </a:endParaRPr>
                    </a:p>
                    <a:p>
                      <a:pPr indent="0" lvl="0" marL="0" rtl="0" algn="ctr">
                        <a:lnSpc>
                          <a:spcPct val="115000"/>
                        </a:lnSpc>
                        <a:spcBef>
                          <a:spcPts val="1200"/>
                        </a:spcBef>
                        <a:spcAft>
                          <a:spcPts val="0"/>
                        </a:spcAft>
                        <a:buNone/>
                      </a:pPr>
                      <a:r>
                        <a:rPr b="1" lang="en-US" sz="1300">
                          <a:solidFill>
                            <a:srgbClr val="FFFFFF"/>
                          </a:solidFill>
                        </a:rPr>
                        <a:t>Story ID</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Scenario</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Summary</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Acceptance Criteria</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Feature</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r>
              <a:tr h="390350">
                <a:tc rowSpan="2">
                  <a:txBody>
                    <a:bodyPr/>
                    <a:lstStyle/>
                    <a:p>
                      <a:pPr indent="0" lvl="0" marL="0" rtl="0" algn="ctr">
                        <a:lnSpc>
                          <a:spcPct val="115000"/>
                        </a:lnSpc>
                        <a:spcBef>
                          <a:spcPts val="1200"/>
                        </a:spcBef>
                        <a:spcAft>
                          <a:spcPts val="0"/>
                        </a:spcAft>
                        <a:buNone/>
                      </a:pPr>
                      <a:r>
                        <a:rPr lang="en-US" sz="1000"/>
                        <a:t>IV5</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Update personal profile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550025">
                <a:tc vMerge="1"/>
                <a:tc>
                  <a:txBody>
                    <a:bodyPr/>
                    <a:lstStyle/>
                    <a:p>
                      <a:pPr indent="0" lvl="0" marL="0" rtl="0" algn="ctr">
                        <a:lnSpc>
                          <a:spcPct val="115000"/>
                        </a:lnSpc>
                        <a:spcBef>
                          <a:spcPts val="1200"/>
                        </a:spcBef>
                        <a:spcAft>
                          <a:spcPts val="0"/>
                        </a:spcAft>
                        <a:buNone/>
                      </a:pPr>
                      <a:r>
                        <a:rPr lang="en-US" sz="1000"/>
                        <a:t>Update personal profile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update his/her profile for trading.</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Update the profile and fine tune, personal data.</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Auth</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90350">
                <a:tc rowSpan="2">
                  <a:txBody>
                    <a:bodyPr/>
                    <a:lstStyle/>
                    <a:p>
                      <a:pPr indent="0" lvl="0" marL="0" rtl="0" algn="ctr">
                        <a:lnSpc>
                          <a:spcPct val="115000"/>
                        </a:lnSpc>
                        <a:spcBef>
                          <a:spcPts val="1200"/>
                        </a:spcBef>
                        <a:spcAft>
                          <a:spcPts val="0"/>
                        </a:spcAft>
                        <a:buNone/>
                      </a:pPr>
                      <a:r>
                        <a:rPr lang="en-US" sz="1000"/>
                        <a:t>IV6</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Search and Research Stocks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769925">
                <a:tc vMerge="1"/>
                <a:tc>
                  <a:txBody>
                    <a:bodyPr/>
                    <a:lstStyle/>
                    <a:p>
                      <a:pPr indent="0" lvl="0" marL="0" rtl="0" algn="ctr">
                        <a:lnSpc>
                          <a:spcPct val="115000"/>
                        </a:lnSpc>
                        <a:spcBef>
                          <a:spcPts val="1200"/>
                        </a:spcBef>
                        <a:spcAft>
                          <a:spcPts val="0"/>
                        </a:spcAft>
                        <a:buNone/>
                      </a:pPr>
                      <a:r>
                        <a:rPr lang="en-US" sz="1000"/>
                        <a:t>Search and Research Stocks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research stocks before buying them in their simulated portfolio.</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is able to s</a:t>
                      </a:r>
                      <a:r>
                        <a:rPr lang="en-US" sz="1000"/>
                        <a:t>earch Stocks, retrieve charts, change the data range of the charts and the candle type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Trading Engine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90350">
                <a:tc rowSpan="2">
                  <a:txBody>
                    <a:bodyPr/>
                    <a:lstStyle/>
                    <a:p>
                      <a:pPr indent="0" lvl="0" marL="0" rtl="0" algn="ctr">
                        <a:lnSpc>
                          <a:spcPct val="115000"/>
                        </a:lnSpc>
                        <a:spcBef>
                          <a:spcPts val="1200"/>
                        </a:spcBef>
                        <a:spcAft>
                          <a:spcPts val="0"/>
                        </a:spcAft>
                        <a:buNone/>
                      </a:pPr>
                      <a:r>
                        <a:rPr lang="en-US" sz="1000"/>
                        <a:t>IV7</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Understand the stock chart pattern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769925">
                <a:tc vMerge="1"/>
                <a:tc>
                  <a:txBody>
                    <a:bodyPr/>
                    <a:lstStyle/>
                    <a:p>
                      <a:pPr indent="0" lvl="0" marL="0" rtl="0" algn="ctr">
                        <a:lnSpc>
                          <a:spcPct val="115000"/>
                        </a:lnSpc>
                        <a:spcBef>
                          <a:spcPts val="1200"/>
                        </a:spcBef>
                        <a:spcAft>
                          <a:spcPts val="0"/>
                        </a:spcAft>
                        <a:buNone/>
                      </a:pPr>
                      <a:r>
                        <a:rPr lang="en-US" sz="1000"/>
                        <a:t>Understand the stock chart pattern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understand the pattern of the currently displayed stock .</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Platform answers, the current market graph pattern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AI Chat Bot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90350">
                <a:tc rowSpan="2">
                  <a:txBody>
                    <a:bodyPr/>
                    <a:lstStyle/>
                    <a:p>
                      <a:pPr indent="0" lvl="0" marL="0" rtl="0" algn="ctr">
                        <a:lnSpc>
                          <a:spcPct val="115000"/>
                        </a:lnSpc>
                        <a:spcBef>
                          <a:spcPts val="1200"/>
                        </a:spcBef>
                        <a:spcAft>
                          <a:spcPts val="0"/>
                        </a:spcAft>
                        <a:buNone/>
                      </a:pPr>
                      <a:r>
                        <a:rPr lang="en-US" sz="1000"/>
                        <a:t>IV8</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Understand daily risk index</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550025">
                <a:tc vMerge="1"/>
                <a:tc>
                  <a:txBody>
                    <a:bodyPr/>
                    <a:lstStyle/>
                    <a:p>
                      <a:pPr indent="0" lvl="0" marL="0" rtl="0" algn="ctr">
                        <a:lnSpc>
                          <a:spcPct val="115000"/>
                        </a:lnSpc>
                        <a:spcBef>
                          <a:spcPts val="1200"/>
                        </a:spcBef>
                        <a:spcAft>
                          <a:spcPts val="0"/>
                        </a:spcAft>
                        <a:buNone/>
                      </a:pPr>
                      <a:r>
                        <a:rPr lang="en-US" sz="1000"/>
                        <a:t>Understand daily risk index</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understand the change in his/her risk index over time.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Platform calculates daily risk</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Risk Assessment(Research)</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bl>
          </a:graphicData>
        </a:graphic>
      </p:graphicFrame>
      <p:sp>
        <p:nvSpPr>
          <p:cNvPr id="485" name="Google Shape;485;p48"/>
          <p:cNvSpPr txBox="1"/>
          <p:nvPr>
            <p:ph type="title"/>
          </p:nvPr>
        </p:nvSpPr>
        <p:spPr>
          <a:xfrm>
            <a:off x="857425" y="0"/>
            <a:ext cx="10717200" cy="77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2800">
                <a:latin typeface="Twentieth Century"/>
                <a:ea typeface="Twentieth Century"/>
                <a:cs typeface="Twentieth Century"/>
                <a:sym typeface="Twentieth Century"/>
              </a:rPr>
              <a:t>USER STORIES </a:t>
            </a:r>
            <a:endParaRPr sz="3200"/>
          </a:p>
        </p:txBody>
      </p:sp>
      <p:sp>
        <p:nvSpPr>
          <p:cNvPr id="486" name="Google Shape;486;p4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aphicFrame>
        <p:nvGraphicFramePr>
          <p:cNvPr id="492" name="Google Shape;492;p49"/>
          <p:cNvGraphicFramePr/>
          <p:nvPr/>
        </p:nvGraphicFramePr>
        <p:xfrm>
          <a:off x="857425" y="774000"/>
          <a:ext cx="3000000" cy="3000000"/>
        </p:xfrm>
        <a:graphic>
          <a:graphicData uri="http://schemas.openxmlformats.org/drawingml/2006/table">
            <a:tbl>
              <a:tblPr>
                <a:noFill/>
                <a:tableStyleId>{4D0356BB-5A3B-481F-80C4-0DB4944693F5}</a:tableStyleId>
              </a:tblPr>
              <a:tblGrid>
                <a:gridCol w="939075"/>
                <a:gridCol w="2128325"/>
                <a:gridCol w="2336675"/>
                <a:gridCol w="2965800"/>
                <a:gridCol w="2396575"/>
              </a:tblGrid>
              <a:tr h="635325">
                <a:tc>
                  <a:txBody>
                    <a:bodyPr/>
                    <a:lstStyle/>
                    <a:p>
                      <a:pPr indent="0" lvl="0" marL="0" rtl="0" algn="ctr">
                        <a:lnSpc>
                          <a:spcPct val="115000"/>
                        </a:lnSpc>
                        <a:spcBef>
                          <a:spcPts val="1200"/>
                        </a:spcBef>
                        <a:spcAft>
                          <a:spcPts val="0"/>
                        </a:spcAft>
                        <a:buNone/>
                      </a:pPr>
                      <a:r>
                        <a:rPr lang="en-US" sz="1300"/>
                        <a:t> </a:t>
                      </a:r>
                      <a:r>
                        <a:rPr b="1" lang="en-US" sz="1300">
                          <a:solidFill>
                            <a:srgbClr val="FFFFFF"/>
                          </a:solidFill>
                        </a:rPr>
                        <a:t>User</a:t>
                      </a:r>
                      <a:endParaRPr b="1" sz="1300">
                        <a:solidFill>
                          <a:srgbClr val="FFFFFF"/>
                        </a:solidFill>
                      </a:endParaRPr>
                    </a:p>
                    <a:p>
                      <a:pPr indent="0" lvl="0" marL="0" rtl="0" algn="ctr">
                        <a:lnSpc>
                          <a:spcPct val="115000"/>
                        </a:lnSpc>
                        <a:spcBef>
                          <a:spcPts val="1200"/>
                        </a:spcBef>
                        <a:spcAft>
                          <a:spcPts val="0"/>
                        </a:spcAft>
                        <a:buNone/>
                      </a:pPr>
                      <a:r>
                        <a:rPr b="1" lang="en-US" sz="1300">
                          <a:solidFill>
                            <a:srgbClr val="FFFFFF"/>
                          </a:solidFill>
                        </a:rPr>
                        <a:t>Story ID</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Scenario</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Summary</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Acceptance Criteria</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Feature</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r>
              <a:tr h="385200">
                <a:tc rowSpan="2">
                  <a:txBody>
                    <a:bodyPr/>
                    <a:lstStyle/>
                    <a:p>
                      <a:pPr indent="0" lvl="0" marL="0" rtl="0" algn="ctr">
                        <a:lnSpc>
                          <a:spcPct val="115000"/>
                        </a:lnSpc>
                        <a:spcBef>
                          <a:spcPts val="1200"/>
                        </a:spcBef>
                        <a:spcAft>
                          <a:spcPts val="0"/>
                        </a:spcAft>
                        <a:buNone/>
                      </a:pPr>
                      <a:r>
                        <a:rPr lang="en-US" sz="1000"/>
                        <a:t>IV9</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Buy and Sell Stocks in Smaller Quantities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700350">
                <a:tc vMerge="1"/>
                <a:tc>
                  <a:txBody>
                    <a:bodyPr/>
                    <a:lstStyle/>
                    <a:p>
                      <a:pPr indent="0" lvl="0" marL="0" rtl="0" algn="ctr">
                        <a:lnSpc>
                          <a:spcPct val="115000"/>
                        </a:lnSpc>
                        <a:spcBef>
                          <a:spcPts val="1200"/>
                        </a:spcBef>
                        <a:spcAft>
                          <a:spcPts val="0"/>
                        </a:spcAft>
                        <a:buNone/>
                      </a:pPr>
                      <a:r>
                        <a:rPr lang="en-US" sz="1000"/>
                        <a:t>Buy and Sell Stocks in Smaller Quantities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start with smaller simulated trades to build confidence.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Platform allows buying/selling in fractional shares or smaller lot sizes. - Educational resources explain fractional shares.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Trading Engine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85200">
                <a:tc rowSpan="2">
                  <a:txBody>
                    <a:bodyPr/>
                    <a:lstStyle/>
                    <a:p>
                      <a:pPr indent="0" lvl="0" marL="0" rtl="0" algn="ctr">
                        <a:lnSpc>
                          <a:spcPct val="115000"/>
                        </a:lnSpc>
                        <a:spcBef>
                          <a:spcPts val="1200"/>
                        </a:spcBef>
                        <a:spcAft>
                          <a:spcPts val="0"/>
                        </a:spcAft>
                        <a:buNone/>
                      </a:pPr>
                      <a:r>
                        <a:rPr lang="en-US" sz="1000"/>
                        <a:t>IV10</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Track placed orders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700350">
                <a:tc vMerge="1"/>
                <a:tc>
                  <a:txBody>
                    <a:bodyPr/>
                    <a:lstStyle/>
                    <a:p>
                      <a:pPr indent="0" lvl="0" marL="0" rtl="0" algn="ctr">
                        <a:lnSpc>
                          <a:spcPct val="115000"/>
                        </a:lnSpc>
                        <a:spcBef>
                          <a:spcPts val="1200"/>
                        </a:spcBef>
                        <a:spcAft>
                          <a:spcPts val="0"/>
                        </a:spcAft>
                        <a:buNone/>
                      </a:pPr>
                      <a:r>
                        <a:rPr lang="en-US" sz="1000"/>
                        <a:t>Track placed orders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easily understand their simulated portfolio's performance.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Go to the orders tab and see a list of all the orders placed in the history</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Trading Engine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85200">
                <a:tc rowSpan="2">
                  <a:txBody>
                    <a:bodyPr/>
                    <a:lstStyle/>
                    <a:p>
                      <a:pPr indent="0" lvl="0" marL="0" rtl="0" algn="ctr">
                        <a:lnSpc>
                          <a:spcPct val="115000"/>
                        </a:lnSpc>
                        <a:spcBef>
                          <a:spcPts val="1200"/>
                        </a:spcBef>
                        <a:spcAft>
                          <a:spcPts val="0"/>
                        </a:spcAft>
                        <a:buNone/>
                      </a:pPr>
                      <a:r>
                        <a:rPr lang="en-US" sz="1000"/>
                        <a:t>IV11</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Practise unlimited trades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857925">
                <a:tc vMerge="1"/>
                <a:tc>
                  <a:txBody>
                    <a:bodyPr/>
                    <a:lstStyle/>
                    <a:p>
                      <a:pPr indent="0" lvl="0" marL="0" rtl="0" algn="ctr">
                        <a:lnSpc>
                          <a:spcPct val="115000"/>
                        </a:lnSpc>
                        <a:spcBef>
                          <a:spcPts val="1200"/>
                        </a:spcBef>
                        <a:spcAft>
                          <a:spcPts val="0"/>
                        </a:spcAft>
                        <a:buNone/>
                      </a:pPr>
                      <a:r>
                        <a:rPr lang="en-US" sz="1000"/>
                        <a:t>Practise unlimited trades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practise as much as he can, keeping in mind the money limit, but still being able to start a fresh</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Able to top up the account unlimited amount of times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Trading Engine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385200">
                <a:tc rowSpan="2">
                  <a:txBody>
                    <a:bodyPr/>
                    <a:lstStyle/>
                    <a:p>
                      <a:pPr indent="0" lvl="0" marL="0" rtl="0" algn="ctr">
                        <a:lnSpc>
                          <a:spcPct val="115000"/>
                        </a:lnSpc>
                        <a:spcBef>
                          <a:spcPts val="1200"/>
                        </a:spcBef>
                        <a:spcAft>
                          <a:spcPts val="0"/>
                        </a:spcAft>
                        <a:buNone/>
                      </a:pPr>
                      <a:r>
                        <a:rPr lang="en-US" sz="1000"/>
                        <a:t>IV12</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Backtest Investment Strategies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857925">
                <a:tc vMerge="1"/>
                <a:tc>
                  <a:txBody>
                    <a:bodyPr/>
                    <a:lstStyle/>
                    <a:p>
                      <a:pPr indent="0" lvl="0" marL="0" rtl="0" algn="ctr">
                        <a:lnSpc>
                          <a:spcPct val="115000"/>
                        </a:lnSpc>
                        <a:spcBef>
                          <a:spcPts val="1200"/>
                        </a:spcBef>
                        <a:spcAft>
                          <a:spcPts val="0"/>
                        </a:spcAft>
                        <a:buNone/>
                      </a:pPr>
                      <a:r>
                        <a:rPr lang="en-US" sz="1000"/>
                        <a:t>Backtest Investment Strategies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test and evaluate different investment strategies using historical data in a simulated environment.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Tools available to create and backtest investment strategies using historical market data. Compare accuracy over time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Stock Analysis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bl>
          </a:graphicData>
        </a:graphic>
      </p:graphicFrame>
      <p:sp>
        <p:nvSpPr>
          <p:cNvPr id="493" name="Google Shape;493;p49"/>
          <p:cNvSpPr txBox="1"/>
          <p:nvPr>
            <p:ph type="title"/>
          </p:nvPr>
        </p:nvSpPr>
        <p:spPr>
          <a:xfrm>
            <a:off x="857425" y="0"/>
            <a:ext cx="10717200" cy="77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2800">
                <a:latin typeface="Twentieth Century"/>
                <a:ea typeface="Twentieth Century"/>
                <a:cs typeface="Twentieth Century"/>
                <a:sym typeface="Twentieth Century"/>
              </a:rPr>
              <a:t>USER STORIES </a:t>
            </a:r>
            <a:endParaRPr sz="3200"/>
          </a:p>
        </p:txBody>
      </p:sp>
      <p:sp>
        <p:nvSpPr>
          <p:cNvPr id="494" name="Google Shape;494;p4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aphicFrame>
        <p:nvGraphicFramePr>
          <p:cNvPr id="500" name="Google Shape;500;p50"/>
          <p:cNvGraphicFramePr/>
          <p:nvPr/>
        </p:nvGraphicFramePr>
        <p:xfrm>
          <a:off x="804000" y="1079950"/>
          <a:ext cx="3000000" cy="3000000"/>
        </p:xfrm>
        <a:graphic>
          <a:graphicData uri="http://schemas.openxmlformats.org/drawingml/2006/table">
            <a:tbl>
              <a:tblPr>
                <a:noFill/>
                <a:tableStyleId>{4D0356BB-5A3B-481F-80C4-0DB4944693F5}</a:tableStyleId>
              </a:tblPr>
              <a:tblGrid>
                <a:gridCol w="1434350"/>
                <a:gridCol w="2169200"/>
                <a:gridCol w="2312925"/>
                <a:gridCol w="2853450"/>
                <a:gridCol w="2398600"/>
              </a:tblGrid>
              <a:tr h="982425">
                <a:tc>
                  <a:txBody>
                    <a:bodyPr/>
                    <a:lstStyle/>
                    <a:p>
                      <a:pPr indent="0" lvl="0" marL="0" rtl="0" algn="ctr">
                        <a:lnSpc>
                          <a:spcPct val="115000"/>
                        </a:lnSpc>
                        <a:spcBef>
                          <a:spcPts val="1200"/>
                        </a:spcBef>
                        <a:spcAft>
                          <a:spcPts val="0"/>
                        </a:spcAft>
                        <a:buNone/>
                      </a:pPr>
                      <a:r>
                        <a:rPr lang="en-US" sz="1300"/>
                        <a:t> </a:t>
                      </a:r>
                      <a:r>
                        <a:rPr b="1" lang="en-US" sz="1300">
                          <a:solidFill>
                            <a:srgbClr val="FFFFFF"/>
                          </a:solidFill>
                        </a:rPr>
                        <a:t>User</a:t>
                      </a:r>
                      <a:endParaRPr b="1" sz="1300">
                        <a:solidFill>
                          <a:srgbClr val="FFFFFF"/>
                        </a:solidFill>
                      </a:endParaRPr>
                    </a:p>
                    <a:p>
                      <a:pPr indent="0" lvl="0" marL="0" rtl="0" algn="ctr">
                        <a:lnSpc>
                          <a:spcPct val="115000"/>
                        </a:lnSpc>
                        <a:spcBef>
                          <a:spcPts val="1200"/>
                        </a:spcBef>
                        <a:spcAft>
                          <a:spcPts val="0"/>
                        </a:spcAft>
                        <a:buNone/>
                      </a:pPr>
                      <a:r>
                        <a:rPr b="1" lang="en-US" sz="1300">
                          <a:solidFill>
                            <a:srgbClr val="FFFFFF"/>
                          </a:solidFill>
                        </a:rPr>
                        <a:t>Story ID</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Scenario</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Summary</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Acceptance Criteria</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c>
                  <a:txBody>
                    <a:bodyPr/>
                    <a:lstStyle/>
                    <a:p>
                      <a:pPr indent="0" lvl="0" marL="0" rtl="0" algn="ctr">
                        <a:lnSpc>
                          <a:spcPct val="115000"/>
                        </a:lnSpc>
                        <a:spcBef>
                          <a:spcPts val="1200"/>
                        </a:spcBef>
                        <a:spcAft>
                          <a:spcPts val="0"/>
                        </a:spcAft>
                        <a:buNone/>
                      </a:pPr>
                      <a:r>
                        <a:rPr b="1" lang="en-US" sz="1300">
                          <a:solidFill>
                            <a:srgbClr val="FFFFFF"/>
                          </a:solidFill>
                        </a:rPr>
                        <a:t>Feature</a:t>
                      </a:r>
                      <a:endParaRPr b="1" sz="1300">
                        <a:solidFill>
                          <a:srgbClr val="FFFFFF"/>
                        </a:solidFill>
                      </a:endParaRPr>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58C2E"/>
                    </a:solidFill>
                  </a:tcPr>
                </a:tc>
              </a:tr>
              <a:tr h="534875">
                <a:tc rowSpan="2">
                  <a:txBody>
                    <a:bodyPr/>
                    <a:lstStyle/>
                    <a:p>
                      <a:pPr indent="0" lvl="0" marL="0" rtl="0" algn="ctr">
                        <a:lnSpc>
                          <a:spcPct val="115000"/>
                        </a:lnSpc>
                        <a:spcBef>
                          <a:spcPts val="1200"/>
                        </a:spcBef>
                        <a:spcAft>
                          <a:spcPts val="0"/>
                        </a:spcAft>
                        <a:buNone/>
                      </a:pPr>
                      <a:r>
                        <a:rPr lang="en-US" sz="1000"/>
                        <a:t>IV13</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Analyze Portfolio Risk with Advanced Metrics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873275">
                <a:tc vMerge="1"/>
                <a:tc>
                  <a:txBody>
                    <a:bodyPr/>
                    <a:lstStyle/>
                    <a:p>
                      <a:pPr indent="0" lvl="0" marL="0" rtl="0" algn="ctr">
                        <a:lnSpc>
                          <a:spcPct val="115000"/>
                        </a:lnSpc>
                        <a:spcBef>
                          <a:spcPts val="1200"/>
                        </a:spcBef>
                        <a:spcAft>
                          <a:spcPts val="0"/>
                        </a:spcAft>
                        <a:buNone/>
                      </a:pPr>
                      <a:r>
                        <a:rPr lang="en-US" sz="1000"/>
                        <a:t>Analyze Portfolio Risk with Advanced Metrics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perform a deeper analysis of their simulated portfolio's risk profile.</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Access detailed reports and visualizations to understand potential risks associated with portfolio holdings.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Risk Assessment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534875">
                <a:tc rowSpan="2">
                  <a:txBody>
                    <a:bodyPr/>
                    <a:lstStyle/>
                    <a:p>
                      <a:pPr indent="0" lvl="0" marL="0" rtl="0" algn="ctr">
                        <a:lnSpc>
                          <a:spcPct val="115000"/>
                        </a:lnSpc>
                        <a:spcBef>
                          <a:spcPts val="1200"/>
                        </a:spcBef>
                        <a:spcAft>
                          <a:spcPts val="0"/>
                        </a:spcAft>
                        <a:buNone/>
                      </a:pPr>
                      <a:r>
                        <a:rPr lang="en-US" sz="1000"/>
                        <a:t>IV14</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Get answers for trading questions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873275">
                <a:tc vMerge="1"/>
                <a:tc>
                  <a:txBody>
                    <a:bodyPr/>
                    <a:lstStyle/>
                    <a:p>
                      <a:pPr indent="0" lvl="0" marL="0" rtl="0" algn="ctr">
                        <a:lnSpc>
                          <a:spcPct val="115000"/>
                        </a:lnSpc>
                        <a:spcBef>
                          <a:spcPts val="1200"/>
                        </a:spcBef>
                        <a:spcAft>
                          <a:spcPts val="0"/>
                        </a:spcAft>
                        <a:buNone/>
                      </a:pPr>
                      <a:r>
                        <a:rPr lang="en-US" sz="1000"/>
                        <a:t>Get answers for trading questions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answers related to stock market as an financial instrument.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Platform answers stock market related question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AI Chat Bot</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r h="534875">
                <a:tc rowSpan="2">
                  <a:txBody>
                    <a:bodyPr/>
                    <a:lstStyle/>
                    <a:p>
                      <a:pPr indent="0" lvl="0" marL="0" rtl="0" algn="ctr">
                        <a:lnSpc>
                          <a:spcPct val="115000"/>
                        </a:lnSpc>
                        <a:spcBef>
                          <a:spcPts val="1200"/>
                        </a:spcBef>
                        <a:spcAft>
                          <a:spcPts val="0"/>
                        </a:spcAft>
                        <a:buNone/>
                      </a:pPr>
                      <a:r>
                        <a:rPr lang="en-US" sz="1000"/>
                        <a:t>IV15</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solidFill>
                      <a:srgbClr val="EFDACC"/>
                    </a:solidFill>
                  </a:tcPr>
                </a:tc>
                <a:tc gridSpan="4">
                  <a:txBody>
                    <a:bodyPr/>
                    <a:lstStyle/>
                    <a:p>
                      <a:pPr indent="0" lvl="0" marL="0" rtl="0" algn="ctr">
                        <a:lnSpc>
                          <a:spcPct val="115000"/>
                        </a:lnSpc>
                        <a:spcBef>
                          <a:spcPts val="1200"/>
                        </a:spcBef>
                        <a:spcAft>
                          <a:spcPts val="0"/>
                        </a:spcAft>
                        <a:buNone/>
                      </a:pPr>
                      <a:r>
                        <a:rPr lang="en-US" sz="1000"/>
                        <a:t>As a Novice Investor Access the platform from any location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EFDACC"/>
                    </a:solidFill>
                  </a:tcPr>
                </a:tc>
                <a:tc hMerge="1"/>
                <a:tc hMerge="1"/>
                <a:tc hMerge="1"/>
              </a:tr>
              <a:tr h="993350">
                <a:tc vMerge="1"/>
                <a:tc>
                  <a:txBody>
                    <a:bodyPr/>
                    <a:lstStyle/>
                    <a:p>
                      <a:pPr indent="0" lvl="0" marL="0" rtl="0" algn="ctr">
                        <a:lnSpc>
                          <a:spcPct val="115000"/>
                        </a:lnSpc>
                        <a:spcBef>
                          <a:spcPts val="1200"/>
                        </a:spcBef>
                        <a:spcAft>
                          <a:spcPts val="0"/>
                        </a:spcAft>
                        <a:buNone/>
                      </a:pPr>
                      <a:r>
                        <a:rPr lang="en-US" sz="1000"/>
                        <a:t>Access the platform from any location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The user wants to connect to the platform from not only one particular network/location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 Accessible platform from any physical location</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c>
                  <a:txBody>
                    <a:bodyPr/>
                    <a:lstStyle/>
                    <a:p>
                      <a:pPr indent="0" lvl="0" marL="0" rtl="0" algn="ctr">
                        <a:lnSpc>
                          <a:spcPct val="115000"/>
                        </a:lnSpc>
                        <a:spcBef>
                          <a:spcPts val="1200"/>
                        </a:spcBef>
                        <a:spcAft>
                          <a:spcPts val="0"/>
                        </a:spcAft>
                        <a:buNone/>
                      </a:pPr>
                      <a:r>
                        <a:rPr lang="en-US" sz="1000"/>
                        <a:t>Dev-Ops</a:t>
                      </a:r>
                      <a:endParaRPr sz="1000"/>
                    </a:p>
                  </a:txBody>
                  <a:tcPr marT="47625" marB="47625" marR="95250" marL="9525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FFFFF"/>
                      </a:solidFill>
                      <a:prstDash val="solid"/>
                      <a:round/>
                      <a:headEnd len="sm" w="sm" type="none"/>
                      <a:tailEnd len="sm" w="sm" type="none"/>
                    </a:lnT>
                    <a:lnB cap="flat" cmpd="sng" w="7625">
                      <a:solidFill>
                        <a:srgbClr val="FFFFFF"/>
                      </a:solidFill>
                      <a:prstDash val="solid"/>
                      <a:round/>
                      <a:headEnd len="sm" w="sm" type="none"/>
                      <a:tailEnd len="sm" w="sm" type="none"/>
                    </a:lnB>
                    <a:solidFill>
                      <a:srgbClr val="F7EDE7"/>
                    </a:solidFill>
                  </a:tcPr>
                </a:tc>
              </a:tr>
            </a:tbl>
          </a:graphicData>
        </a:graphic>
      </p:graphicFrame>
      <p:sp>
        <p:nvSpPr>
          <p:cNvPr id="501" name="Google Shape;501;p50"/>
          <p:cNvSpPr txBox="1"/>
          <p:nvPr>
            <p:ph type="title"/>
          </p:nvPr>
        </p:nvSpPr>
        <p:spPr>
          <a:xfrm>
            <a:off x="857425" y="166450"/>
            <a:ext cx="10717200" cy="774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2800">
                <a:latin typeface="Twentieth Century"/>
                <a:ea typeface="Twentieth Century"/>
                <a:cs typeface="Twentieth Century"/>
                <a:sym typeface="Twentieth Century"/>
              </a:rPr>
              <a:t>USER STORIES </a:t>
            </a:r>
            <a:endParaRPr sz="3200"/>
          </a:p>
        </p:txBody>
      </p:sp>
      <p:sp>
        <p:nvSpPr>
          <p:cNvPr id="502" name="Google Shape;502;p5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 name="Shape 506"/>
        <p:cNvGrpSpPr/>
        <p:nvPr/>
      </p:nvGrpSpPr>
      <p:grpSpPr>
        <a:xfrm>
          <a:off x="0" y="0"/>
          <a:ext cx="0" cy="0"/>
          <a:chOff x="0" y="0"/>
          <a:chExt cx="0" cy="0"/>
        </a:xfrm>
      </p:grpSpPr>
      <p:grpSp>
        <p:nvGrpSpPr>
          <p:cNvPr id="507" name="Google Shape;507;p51"/>
          <p:cNvGrpSpPr/>
          <p:nvPr/>
        </p:nvGrpSpPr>
        <p:grpSpPr>
          <a:xfrm rot="10800000">
            <a:off x="1497225" y="2737053"/>
            <a:ext cx="1511982" cy="938120"/>
            <a:chOff x="4780827" y="2384561"/>
            <a:chExt cx="3364445" cy="2087495"/>
          </a:xfrm>
        </p:grpSpPr>
        <p:sp>
          <p:nvSpPr>
            <p:cNvPr id="508" name="Google Shape;508;p5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9" name="Google Shape;509;p5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10" name="Google Shape;510;p51"/>
          <p:cNvGrpSpPr/>
          <p:nvPr/>
        </p:nvGrpSpPr>
        <p:grpSpPr>
          <a:xfrm>
            <a:off x="9156027" y="2571533"/>
            <a:ext cx="1511982" cy="938120"/>
            <a:chOff x="4780827" y="2384561"/>
            <a:chExt cx="3364445" cy="2087495"/>
          </a:xfrm>
        </p:grpSpPr>
        <p:sp>
          <p:nvSpPr>
            <p:cNvPr id="511" name="Google Shape;511;p51"/>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2" name="Google Shape;512;p51"/>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13" name="Google Shape;513;p51"/>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RECAP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17" name="Shape 517"/>
        <p:cNvGrpSpPr/>
        <p:nvPr/>
      </p:nvGrpSpPr>
      <p:grpSpPr>
        <a:xfrm>
          <a:off x="0" y="0"/>
          <a:ext cx="0" cy="0"/>
          <a:chOff x="0" y="0"/>
          <a:chExt cx="0" cy="0"/>
        </a:xfrm>
      </p:grpSpPr>
      <p:sp>
        <p:nvSpPr>
          <p:cNvPr id="518" name="Google Shape;518;p52"/>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9" name="Google Shape;519;p52"/>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0" name="Google Shape;520;p52"/>
          <p:cNvSpPr txBox="1"/>
          <p:nvPr/>
        </p:nvSpPr>
        <p:spPr>
          <a:xfrm>
            <a:off x="952500" y="289025"/>
            <a:ext cx="4179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000">
                <a:solidFill>
                  <a:schemeClr val="lt1"/>
                </a:solidFill>
                <a:latin typeface="Twentieth Century"/>
                <a:ea typeface="Twentieth Century"/>
                <a:cs typeface="Twentieth Century"/>
                <a:sym typeface="Twentieth Century"/>
              </a:rPr>
              <a:t>SPRINT 3 - Recap</a:t>
            </a:r>
            <a:endParaRPr sz="4400">
              <a:solidFill>
                <a:schemeClr val="lt1"/>
              </a:solidFill>
              <a:latin typeface="Calibri"/>
              <a:ea typeface="Calibri"/>
              <a:cs typeface="Calibri"/>
              <a:sym typeface="Calibri"/>
            </a:endParaRPr>
          </a:p>
        </p:txBody>
      </p:sp>
      <p:pic>
        <p:nvPicPr>
          <p:cNvPr id="521" name="Google Shape;521;p52"/>
          <p:cNvPicPr preferRelativeResize="0"/>
          <p:nvPr/>
        </p:nvPicPr>
        <p:blipFill>
          <a:blip r:embed="rId3">
            <a:alphaModFix/>
          </a:blip>
          <a:stretch>
            <a:fillRect/>
          </a:stretch>
        </p:blipFill>
        <p:spPr>
          <a:xfrm>
            <a:off x="1094600" y="1188025"/>
            <a:ext cx="3895701" cy="1954175"/>
          </a:xfrm>
          <a:prstGeom prst="rect">
            <a:avLst/>
          </a:prstGeom>
          <a:noFill/>
          <a:ln>
            <a:noFill/>
          </a:ln>
        </p:spPr>
      </p:pic>
      <p:pic>
        <p:nvPicPr>
          <p:cNvPr id="522" name="Google Shape;522;p52"/>
          <p:cNvPicPr preferRelativeResize="0"/>
          <p:nvPr/>
        </p:nvPicPr>
        <p:blipFill>
          <a:blip r:embed="rId4">
            <a:alphaModFix/>
          </a:blip>
          <a:stretch>
            <a:fillRect/>
          </a:stretch>
        </p:blipFill>
        <p:spPr>
          <a:xfrm>
            <a:off x="6279825" y="1188025"/>
            <a:ext cx="4179900" cy="1954175"/>
          </a:xfrm>
          <a:prstGeom prst="rect">
            <a:avLst/>
          </a:prstGeom>
          <a:noFill/>
          <a:ln>
            <a:noFill/>
          </a:ln>
        </p:spPr>
      </p:pic>
      <p:sp>
        <p:nvSpPr>
          <p:cNvPr id="523" name="Google Shape;523;p52"/>
          <p:cNvSpPr txBox="1"/>
          <p:nvPr/>
        </p:nvSpPr>
        <p:spPr>
          <a:xfrm>
            <a:off x="1094600" y="3450125"/>
            <a:ext cx="9761700" cy="28998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0"/>
              </a:spcBef>
              <a:spcAft>
                <a:spcPts val="0"/>
              </a:spcAft>
              <a:buClr>
                <a:schemeClr val="lt1"/>
              </a:buClr>
              <a:buSzPts val="2800"/>
              <a:buFont typeface="Calibri"/>
              <a:buChar char="-"/>
            </a:pPr>
            <a:r>
              <a:rPr lang="en-US" sz="2800">
                <a:solidFill>
                  <a:schemeClr val="lt1"/>
                </a:solidFill>
                <a:latin typeface="Twentieth Century"/>
                <a:ea typeface="Twentieth Century"/>
                <a:cs typeface="Twentieth Century"/>
                <a:sym typeface="Twentieth Century"/>
              </a:rPr>
              <a:t>Able to search real time stock tickers</a:t>
            </a:r>
            <a:endParaRPr sz="2800">
              <a:solidFill>
                <a:schemeClr val="lt1"/>
              </a:solidFill>
              <a:latin typeface="Twentieth Century"/>
              <a:ea typeface="Twentieth Century"/>
              <a:cs typeface="Twentieth Century"/>
              <a:sym typeface="Twentieth Century"/>
            </a:endParaRPr>
          </a:p>
          <a:p>
            <a:pPr indent="-406400" lvl="0" marL="457200" rtl="0" algn="l">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Place orders</a:t>
            </a:r>
            <a:endParaRPr sz="2800">
              <a:solidFill>
                <a:schemeClr val="lt1"/>
              </a:solidFill>
              <a:latin typeface="Twentieth Century"/>
              <a:ea typeface="Twentieth Century"/>
              <a:cs typeface="Twentieth Century"/>
              <a:sym typeface="Twentieth Century"/>
            </a:endParaRPr>
          </a:p>
          <a:p>
            <a:pPr indent="-406400" lvl="0" marL="457200" rtl="0" algn="l">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Built an exchange to handle trades (buy and sell)</a:t>
            </a:r>
            <a:endParaRPr sz="2800">
              <a:solidFill>
                <a:schemeClr val="lt1"/>
              </a:solidFill>
              <a:latin typeface="Twentieth Century"/>
              <a:ea typeface="Twentieth Century"/>
              <a:cs typeface="Twentieth Century"/>
              <a:sym typeface="Twentieth Century"/>
            </a:endParaRPr>
          </a:p>
          <a:p>
            <a:pPr indent="-406400" lvl="0" marL="457200" rtl="0" algn="l">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Able to add (virtual)money to the demo account.</a:t>
            </a:r>
            <a:endParaRPr sz="2800">
              <a:solidFill>
                <a:schemeClr val="lt1"/>
              </a:solidFill>
              <a:latin typeface="Twentieth Century"/>
              <a:ea typeface="Twentieth Century"/>
              <a:cs typeface="Twentieth Century"/>
              <a:sym typeface="Twentieth Century"/>
            </a:endParaRPr>
          </a:p>
          <a:p>
            <a:pPr indent="-406400" lvl="0" marL="457200" rtl="0" algn="l">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View stock data for last 180 days</a:t>
            </a:r>
            <a:endParaRPr sz="2800">
              <a:solidFill>
                <a:schemeClr val="lt1"/>
              </a:solidFill>
              <a:latin typeface="Twentieth Century"/>
              <a:ea typeface="Twentieth Century"/>
              <a:cs typeface="Twentieth Century"/>
              <a:sym typeface="Twentieth Century"/>
            </a:endParaRPr>
          </a:p>
          <a:p>
            <a:pPr indent="-406400" lvl="0" marL="457200" rtl="0" algn="l">
              <a:lnSpc>
                <a:spcPct val="90000"/>
              </a:lnSpc>
              <a:spcBef>
                <a:spcPts val="0"/>
              </a:spcBef>
              <a:spcAft>
                <a:spcPts val="0"/>
              </a:spcAft>
              <a:buClr>
                <a:schemeClr val="lt1"/>
              </a:buClr>
              <a:buSzPts val="2800"/>
              <a:buFont typeface="Twentieth Century"/>
              <a:buChar char="-"/>
            </a:pPr>
            <a:r>
              <a:rPr lang="en-US" sz="2800">
                <a:solidFill>
                  <a:schemeClr val="lt1"/>
                </a:solidFill>
                <a:latin typeface="Twentieth Century"/>
                <a:ea typeface="Twentieth Century"/>
                <a:cs typeface="Twentieth Century"/>
                <a:sym typeface="Twentieth Century"/>
              </a:rPr>
              <a:t>Learning modules, for a novice investor to learn new market concepts.</a:t>
            </a:r>
            <a:endParaRPr sz="2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7" name="Shape 527"/>
        <p:cNvGrpSpPr/>
        <p:nvPr/>
      </p:nvGrpSpPr>
      <p:grpSpPr>
        <a:xfrm>
          <a:off x="0" y="0"/>
          <a:ext cx="0" cy="0"/>
          <a:chOff x="0" y="0"/>
          <a:chExt cx="0" cy="0"/>
        </a:xfrm>
      </p:grpSpPr>
      <p:grpSp>
        <p:nvGrpSpPr>
          <p:cNvPr id="528" name="Google Shape;528;p53"/>
          <p:cNvGrpSpPr/>
          <p:nvPr/>
        </p:nvGrpSpPr>
        <p:grpSpPr>
          <a:xfrm rot="10800000">
            <a:off x="1497225" y="2737053"/>
            <a:ext cx="1511982" cy="938120"/>
            <a:chOff x="4780827" y="2384561"/>
            <a:chExt cx="3364445" cy="2087495"/>
          </a:xfrm>
        </p:grpSpPr>
        <p:sp>
          <p:nvSpPr>
            <p:cNvPr id="529" name="Google Shape;529;p53"/>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0" name="Google Shape;530;p53"/>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31" name="Google Shape;531;p53"/>
          <p:cNvGrpSpPr/>
          <p:nvPr/>
        </p:nvGrpSpPr>
        <p:grpSpPr>
          <a:xfrm>
            <a:off x="9214027" y="2571533"/>
            <a:ext cx="1511982" cy="938120"/>
            <a:chOff x="4780827" y="2384561"/>
            <a:chExt cx="3364445" cy="2087495"/>
          </a:xfrm>
        </p:grpSpPr>
        <p:sp>
          <p:nvSpPr>
            <p:cNvPr id="532" name="Google Shape;532;p53"/>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3" name="Google Shape;533;p53"/>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34" name="Google Shape;534;p53"/>
          <p:cNvSpPr txBox="1"/>
          <p:nvPr>
            <p:ph type="ctrTitle"/>
          </p:nvPr>
        </p:nvSpPr>
        <p:spPr>
          <a:xfrm>
            <a:off x="1524000" y="2571231"/>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PRODUCT BACKLOG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38" name="Shape 538"/>
        <p:cNvGrpSpPr/>
        <p:nvPr/>
      </p:nvGrpSpPr>
      <p:grpSpPr>
        <a:xfrm>
          <a:off x="0" y="0"/>
          <a:ext cx="0" cy="0"/>
          <a:chOff x="0" y="0"/>
          <a:chExt cx="0" cy="0"/>
        </a:xfrm>
      </p:grpSpPr>
      <p:sp>
        <p:nvSpPr>
          <p:cNvPr id="539" name="Google Shape;539;p54"/>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0" name="Google Shape;540;p5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541" name="Google Shape;541;p54"/>
          <p:cNvGraphicFramePr/>
          <p:nvPr/>
        </p:nvGraphicFramePr>
        <p:xfrm>
          <a:off x="952600" y="1099250"/>
          <a:ext cx="3000000" cy="3000000"/>
        </p:xfrm>
        <a:graphic>
          <a:graphicData uri="http://schemas.openxmlformats.org/drawingml/2006/table">
            <a:tbl>
              <a:tblPr>
                <a:noFill/>
                <a:tableStyleId>{4D0356BB-5A3B-481F-80C4-0DB4944693F5}</a:tableStyleId>
              </a:tblPr>
              <a:tblGrid>
                <a:gridCol w="735575"/>
                <a:gridCol w="876575"/>
                <a:gridCol w="806075"/>
                <a:gridCol w="1366800"/>
                <a:gridCol w="1103150"/>
                <a:gridCol w="2354425"/>
                <a:gridCol w="3656800"/>
              </a:tblGrid>
              <a:tr h="372075">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Sprint</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7D2E6"/>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Points</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7D2E6"/>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Story </a:t>
                      </a:r>
                      <a:r>
                        <a:rPr b="1" lang="en-US" sz="1500">
                          <a:solidFill>
                            <a:srgbClr val="FFFFFF"/>
                          </a:solidFill>
                          <a:latin typeface="Calibri"/>
                          <a:ea typeface="Calibri"/>
                          <a:cs typeface="Calibri"/>
                          <a:sym typeface="Calibri"/>
                        </a:rPr>
                        <a:t>ID</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7D2E6"/>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Feature</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7D2E6"/>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As a</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I want </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741B47"/>
                    </a:solidFill>
                  </a:tcPr>
                </a:tc>
                <a:tc>
                  <a:txBody>
                    <a:bodyPr/>
                    <a:lstStyle/>
                    <a:p>
                      <a:pPr indent="0" lvl="0" marL="0" rtl="0" algn="ctr">
                        <a:lnSpc>
                          <a:spcPct val="115000"/>
                        </a:lnSpc>
                        <a:spcBef>
                          <a:spcPts val="0"/>
                        </a:spcBef>
                        <a:spcAft>
                          <a:spcPts val="0"/>
                        </a:spcAft>
                        <a:buNone/>
                      </a:pPr>
                      <a:r>
                        <a:rPr b="1" lang="en-US" sz="1500">
                          <a:solidFill>
                            <a:srgbClr val="FFFFFF"/>
                          </a:solidFill>
                          <a:latin typeface="Calibri"/>
                          <a:ea typeface="Calibri"/>
                          <a:cs typeface="Calibri"/>
                          <a:sym typeface="Calibri"/>
                        </a:rPr>
                        <a:t>So that </a:t>
                      </a:r>
                      <a:endParaRPr b="1" sz="1500">
                        <a:solidFill>
                          <a:srgbClr val="FFFFFF"/>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741B47"/>
                    </a:solidFill>
                  </a:tcPr>
                </a:tc>
              </a:tr>
              <a:tr h="778000">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IV1</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New User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c</a:t>
                      </a:r>
                      <a:r>
                        <a:rPr lang="en-US" sz="1000">
                          <a:latin typeface="Calibri"/>
                          <a:ea typeface="Calibri"/>
                          <a:cs typeface="Calibri"/>
                          <a:sym typeface="Calibri"/>
                        </a:rPr>
                        <a:t>reate an Account</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1200"/>
                        </a:spcBef>
                        <a:spcAft>
                          <a:spcPts val="0"/>
                        </a:spcAft>
                        <a:buNone/>
                      </a:pPr>
                      <a:r>
                        <a:rPr lang="en-US" sz="1000">
                          <a:solidFill>
                            <a:schemeClr val="dk1"/>
                          </a:solidFill>
                          <a:latin typeface="Calibri"/>
                          <a:ea typeface="Calibri"/>
                          <a:cs typeface="Calibri"/>
                          <a:sym typeface="Calibri"/>
                        </a:rPr>
                        <a:t>Persist my data and later continue from the same, </a:t>
                      </a:r>
                      <a:r>
                        <a:rPr lang="en-US" sz="1000">
                          <a:solidFill>
                            <a:schemeClr val="dk1"/>
                          </a:solidFill>
                          <a:latin typeface="Calibri"/>
                          <a:ea typeface="Calibri"/>
                          <a:cs typeface="Calibri"/>
                          <a:sym typeface="Calibri"/>
                        </a:rPr>
                        <a:t>maintain</a:t>
                      </a:r>
                      <a:r>
                        <a:rPr lang="en-US" sz="1000">
                          <a:solidFill>
                            <a:schemeClr val="dk1"/>
                          </a:solidFill>
                          <a:latin typeface="Calibri"/>
                          <a:ea typeface="Calibri"/>
                          <a:cs typeface="Calibri"/>
                          <a:sym typeface="Calibri"/>
                        </a:rPr>
                        <a:t> confidentiality</a:t>
                      </a:r>
                      <a:endParaRPr sz="10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r>
              <a:tr h="820275">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3</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Learning Pathways</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u</a:t>
                      </a:r>
                      <a:r>
                        <a:rPr lang="en-US" sz="1000">
                          <a:latin typeface="Calibri"/>
                          <a:ea typeface="Calibri"/>
                          <a:cs typeface="Calibri"/>
                          <a:sym typeface="Calibri"/>
                        </a:rPr>
                        <a:t>nderstand the basic concepts of the market</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1200"/>
                        </a:spcBef>
                        <a:spcAft>
                          <a:spcPts val="0"/>
                        </a:spcAft>
                        <a:buClr>
                          <a:schemeClr val="dk1"/>
                        </a:buClr>
                        <a:buSzPts val="1100"/>
                        <a:buFont typeface="Arial"/>
                        <a:buNone/>
                      </a:pPr>
                      <a:r>
                        <a:rPr lang="en-US" sz="1000">
                          <a:solidFill>
                            <a:schemeClr val="dk1"/>
                          </a:solidFill>
                          <a:latin typeface="Calibri"/>
                          <a:ea typeface="Calibri"/>
                          <a:cs typeface="Calibri"/>
                          <a:sym typeface="Calibri"/>
                        </a:rPr>
                        <a:t>I can learn </a:t>
                      </a:r>
                      <a:r>
                        <a:rPr lang="en-US" sz="1000">
                          <a:solidFill>
                            <a:schemeClr val="dk1"/>
                          </a:solidFill>
                          <a:latin typeface="Calibri"/>
                          <a:ea typeface="Calibri"/>
                          <a:cs typeface="Calibri"/>
                          <a:sym typeface="Calibri"/>
                        </a:rPr>
                        <a:t>module by module for learning about the market analysis</a:t>
                      </a:r>
                      <a:endParaRPr sz="10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473550">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1</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IV3</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Trading Engine</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s</a:t>
                      </a:r>
                      <a:r>
                        <a:rPr lang="en-US" sz="1000">
                          <a:latin typeface="Calibri"/>
                          <a:ea typeface="Calibri"/>
                          <a:cs typeface="Calibri"/>
                          <a:sym typeface="Calibri"/>
                        </a:rPr>
                        <a:t>et up a Simulated Investment Account</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1200"/>
                        </a:spcBef>
                        <a:spcAft>
                          <a:spcPts val="0"/>
                        </a:spcAft>
                        <a:buNone/>
                      </a:pPr>
                      <a:r>
                        <a:rPr lang="en-US" sz="1000">
                          <a:solidFill>
                            <a:schemeClr val="dk1"/>
                          </a:solidFill>
                          <a:latin typeface="Calibri"/>
                          <a:ea typeface="Calibri"/>
                          <a:cs typeface="Calibri"/>
                          <a:sym typeface="Calibri"/>
                        </a:rPr>
                        <a:t>I c</a:t>
                      </a:r>
                      <a:r>
                        <a:rPr lang="en-US" sz="1000">
                          <a:solidFill>
                            <a:schemeClr val="dk1"/>
                          </a:solidFill>
                          <a:latin typeface="Calibri"/>
                          <a:ea typeface="Calibri"/>
                          <a:cs typeface="Calibri"/>
                          <a:sym typeface="Calibri"/>
                        </a:rPr>
                        <a:t>an access the trading engine offered by the platform</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r>
              <a:tr h="625775">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IV4</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be able to a</a:t>
                      </a:r>
                      <a:r>
                        <a:rPr lang="en-US" sz="1000">
                          <a:latin typeface="Calibri"/>
                          <a:ea typeface="Calibri"/>
                          <a:cs typeface="Calibri"/>
                          <a:sym typeface="Calibri"/>
                        </a:rPr>
                        <a:t>ccess the platform</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1200"/>
                        </a:spcBef>
                        <a:spcAft>
                          <a:spcPts val="0"/>
                        </a:spcAft>
                        <a:buNone/>
                      </a:pPr>
                      <a:r>
                        <a:rPr lang="en-US" sz="1000">
                          <a:solidFill>
                            <a:schemeClr val="dk1"/>
                          </a:solidFill>
                          <a:latin typeface="Calibri"/>
                          <a:ea typeface="Calibri"/>
                          <a:cs typeface="Calibri"/>
                          <a:sym typeface="Calibri"/>
                        </a:rPr>
                        <a:t>the </a:t>
                      </a:r>
                      <a:r>
                        <a:rPr lang="en-US" sz="1000">
                          <a:solidFill>
                            <a:schemeClr val="dk1"/>
                          </a:solidFill>
                          <a:latin typeface="Calibri"/>
                          <a:ea typeface="Calibri"/>
                          <a:cs typeface="Calibri"/>
                          <a:sym typeface="Calibri"/>
                        </a:rPr>
                        <a:t> platform allows platform to be used a trading platform offered by exchanges</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r>
              <a:tr h="473550">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5</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IV5</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Auth</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be able to u</a:t>
                      </a:r>
                      <a:r>
                        <a:rPr lang="en-US" sz="1000">
                          <a:latin typeface="Calibri"/>
                          <a:ea typeface="Calibri"/>
                          <a:cs typeface="Calibri"/>
                          <a:sym typeface="Calibri"/>
                        </a:rPr>
                        <a:t>pdate personal profile</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1200"/>
                        </a:spcBef>
                        <a:spcAft>
                          <a:spcPts val="0"/>
                        </a:spcAft>
                        <a:buNone/>
                      </a:pPr>
                      <a:r>
                        <a:rPr lang="en-US" sz="1000">
                          <a:solidFill>
                            <a:schemeClr val="dk1"/>
                          </a:solidFill>
                          <a:latin typeface="Calibri"/>
                          <a:ea typeface="Calibri"/>
                          <a:cs typeface="Calibri"/>
                          <a:sym typeface="Calibri"/>
                        </a:rPr>
                        <a:t>I can</a:t>
                      </a:r>
                      <a:r>
                        <a:rPr lang="en-US" sz="1000">
                          <a:solidFill>
                            <a:schemeClr val="dk1"/>
                          </a:solidFill>
                          <a:latin typeface="Calibri"/>
                          <a:ea typeface="Calibri"/>
                          <a:cs typeface="Calibri"/>
                          <a:sym typeface="Calibri"/>
                        </a:rPr>
                        <a:t> fine tune, personal data for any offering from the platform</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B6D7A8"/>
                    </a:solidFill>
                  </a:tcPr>
                </a:tc>
              </a:tr>
              <a:tr h="778000">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3</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IV6</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Trading Engine</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to s</a:t>
                      </a:r>
                      <a:r>
                        <a:rPr lang="en-US" sz="1000">
                          <a:latin typeface="Calibri"/>
                          <a:ea typeface="Calibri"/>
                          <a:cs typeface="Calibri"/>
                          <a:sym typeface="Calibri"/>
                        </a:rPr>
                        <a:t>earch and Research Stocks</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1200"/>
                        </a:spcBef>
                        <a:spcAft>
                          <a:spcPts val="0"/>
                        </a:spcAft>
                        <a:buNone/>
                      </a:pPr>
                      <a:r>
                        <a:rPr lang="en-US" sz="1000">
                          <a:solidFill>
                            <a:schemeClr val="dk1"/>
                          </a:solidFill>
                          <a:latin typeface="Calibri"/>
                          <a:ea typeface="Calibri"/>
                          <a:cs typeface="Calibri"/>
                          <a:sym typeface="Calibri"/>
                        </a:rPr>
                        <a:t>I am </a:t>
                      </a:r>
                      <a:r>
                        <a:rPr lang="en-US" sz="1000">
                          <a:solidFill>
                            <a:schemeClr val="dk1"/>
                          </a:solidFill>
                          <a:latin typeface="Calibri"/>
                          <a:ea typeface="Calibri"/>
                          <a:cs typeface="Calibri"/>
                          <a:sym typeface="Calibri"/>
                        </a:rPr>
                        <a:t>able to search Stocks, retrieve charts, change the data range of the charts and the candle type</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338250">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4</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IV7</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AI Chat Bot</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Novice Investor</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l">
                        <a:lnSpc>
                          <a:spcPct val="115000"/>
                        </a:lnSpc>
                        <a:spcBef>
                          <a:spcPts val="0"/>
                        </a:spcBef>
                        <a:spcAft>
                          <a:spcPts val="0"/>
                        </a:spcAft>
                        <a:buNone/>
                      </a:pPr>
                      <a:r>
                        <a:rPr lang="en-US" sz="1000">
                          <a:latin typeface="Calibri"/>
                          <a:ea typeface="Calibri"/>
                          <a:cs typeface="Calibri"/>
                          <a:sym typeface="Calibri"/>
                        </a:rPr>
                        <a:t> to u</a:t>
                      </a:r>
                      <a:r>
                        <a:rPr lang="en-US" sz="1000">
                          <a:latin typeface="Calibri"/>
                          <a:ea typeface="Calibri"/>
                          <a:cs typeface="Calibri"/>
                          <a:sym typeface="Calibri"/>
                        </a:rPr>
                        <a:t>nderstand the stock chart pattern</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000">
                          <a:latin typeface="Calibri"/>
                          <a:ea typeface="Calibri"/>
                          <a:cs typeface="Calibri"/>
                          <a:sym typeface="Calibri"/>
                        </a:rPr>
                        <a:t>I know what t</a:t>
                      </a:r>
                      <a:r>
                        <a:rPr lang="en-US" sz="1000">
                          <a:latin typeface="Calibri"/>
                          <a:ea typeface="Calibri"/>
                          <a:cs typeface="Calibri"/>
                          <a:sym typeface="Calibri"/>
                        </a:rPr>
                        <a:t>he current market graph pattern is.</a:t>
                      </a:r>
                      <a:endParaRPr sz="10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r>
            </a:tbl>
          </a:graphicData>
        </a:graphic>
      </p:graphicFrame>
      <p:sp>
        <p:nvSpPr>
          <p:cNvPr id="542" name="Google Shape;542;p54"/>
          <p:cNvSpPr txBox="1"/>
          <p:nvPr/>
        </p:nvSpPr>
        <p:spPr>
          <a:xfrm>
            <a:off x="952500" y="289025"/>
            <a:ext cx="5200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000">
                <a:solidFill>
                  <a:schemeClr val="lt1"/>
                </a:solidFill>
                <a:latin typeface="Twentieth Century"/>
                <a:ea typeface="Twentieth Century"/>
                <a:cs typeface="Twentieth Century"/>
                <a:sym typeface="Twentieth Century"/>
              </a:rPr>
              <a:t>PRODUCT BACKLOG</a:t>
            </a:r>
            <a:endParaRPr sz="4400">
              <a:solidFill>
                <a:schemeClr val="lt1"/>
              </a:solidFill>
              <a:latin typeface="Calibri"/>
              <a:ea typeface="Calibri"/>
              <a:cs typeface="Calibri"/>
              <a:sym typeface="Calibri"/>
            </a:endParaRPr>
          </a:p>
        </p:txBody>
      </p:sp>
      <p:graphicFrame>
        <p:nvGraphicFramePr>
          <p:cNvPr id="543" name="Google Shape;543;p54"/>
          <p:cNvGraphicFramePr/>
          <p:nvPr/>
        </p:nvGraphicFramePr>
        <p:xfrm>
          <a:off x="504150" y="6181350"/>
          <a:ext cx="3000000" cy="3000000"/>
        </p:xfrm>
        <a:graphic>
          <a:graphicData uri="http://schemas.openxmlformats.org/drawingml/2006/table">
            <a:tbl>
              <a:tblPr>
                <a:noFill/>
                <a:tableStyleId>{4D0356BB-5A3B-481F-80C4-0DB4944693F5}</a:tableStyleId>
              </a:tblPr>
              <a:tblGrid>
                <a:gridCol w="1559125"/>
                <a:gridCol w="852075"/>
                <a:gridCol w="257150"/>
                <a:gridCol w="523550"/>
                <a:gridCol w="1001100"/>
                <a:gridCol w="257700"/>
                <a:gridCol w="699125"/>
                <a:gridCol w="745525"/>
                <a:gridCol w="311925"/>
                <a:gridCol w="869475"/>
                <a:gridCol w="785200"/>
              </a:tblGrid>
              <a:tr h="219075">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2</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3</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4</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000000">
                          <a:alpha val="0"/>
                        </a:srgbClr>
                      </a:solidFill>
                      <a:prstDash val="dash"/>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5</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000000">
                          <a:alpha val="0"/>
                        </a:srgbClr>
                      </a:solidFill>
                      <a:prstDash val="dash"/>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01" name="Shape 201"/>
        <p:cNvGrpSpPr/>
        <p:nvPr/>
      </p:nvGrpSpPr>
      <p:grpSpPr>
        <a:xfrm>
          <a:off x="0" y="0"/>
          <a:ext cx="0" cy="0"/>
          <a:chOff x="0" y="0"/>
          <a:chExt cx="0" cy="0"/>
        </a:xfrm>
      </p:grpSpPr>
      <p:sp>
        <p:nvSpPr>
          <p:cNvPr id="202" name="Google Shape;202;p19"/>
          <p:cNvSpPr txBox="1"/>
          <p:nvPr>
            <p:ph type="title"/>
          </p:nvPr>
        </p:nvSpPr>
        <p:spPr>
          <a:xfrm>
            <a:off x="1382949" y="404036"/>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IMPROVEMENTS FROM FEEDBACK</a:t>
            </a:r>
            <a:endParaRPr/>
          </a:p>
        </p:txBody>
      </p:sp>
      <p:sp>
        <p:nvSpPr>
          <p:cNvPr id="203" name="Google Shape;203;p19"/>
          <p:cNvSpPr txBox="1"/>
          <p:nvPr>
            <p:ph idx="1" type="body"/>
          </p:nvPr>
        </p:nvSpPr>
        <p:spPr>
          <a:xfrm>
            <a:off x="1460770" y="1552941"/>
            <a:ext cx="5933100" cy="4688700"/>
          </a:xfrm>
          <a:prstGeom prst="rect">
            <a:avLst/>
          </a:prstGeom>
          <a:noFill/>
          <a:ln>
            <a:noFill/>
          </a:ln>
        </p:spPr>
        <p:txBody>
          <a:bodyPr anchorCtr="0" anchor="t" bIns="45700" lIns="91425" spcFirstLastPara="1" rIns="91425" wrap="square" tIns="45700">
            <a:normAutofit fontScale="92500"/>
          </a:bodyPr>
          <a:lstStyle/>
          <a:p>
            <a:pPr indent="-334327" lvl="0" marL="457200" rtl="0" algn="l">
              <a:lnSpc>
                <a:spcPct val="150000"/>
              </a:lnSpc>
              <a:spcBef>
                <a:spcPts val="1000"/>
              </a:spcBef>
              <a:spcAft>
                <a:spcPts val="0"/>
              </a:spcAft>
              <a:buSzPct val="64285"/>
              <a:buAutoNum type="arabicPeriod"/>
            </a:pPr>
            <a:r>
              <a:rPr lang="en-US"/>
              <a:t>Added User stories</a:t>
            </a:r>
            <a:endParaRPr/>
          </a:p>
          <a:p>
            <a:pPr indent="-334327" lvl="0" marL="457200" rtl="0" algn="l">
              <a:lnSpc>
                <a:spcPct val="150000"/>
              </a:lnSpc>
              <a:spcBef>
                <a:spcPts val="0"/>
              </a:spcBef>
              <a:spcAft>
                <a:spcPts val="0"/>
              </a:spcAft>
              <a:buSzPct val="64285"/>
              <a:buAutoNum type="arabicPeriod"/>
            </a:pPr>
            <a:r>
              <a:rPr lang="en-US"/>
              <a:t>Remove market Analysis</a:t>
            </a:r>
            <a:endParaRPr/>
          </a:p>
          <a:p>
            <a:pPr indent="-334327" lvl="0" marL="457200" rtl="0" algn="l">
              <a:lnSpc>
                <a:spcPct val="150000"/>
              </a:lnSpc>
              <a:spcBef>
                <a:spcPts val="0"/>
              </a:spcBef>
              <a:spcAft>
                <a:spcPts val="0"/>
              </a:spcAft>
              <a:buSzPct val="64285"/>
              <a:buAutoNum type="arabicPeriod"/>
            </a:pPr>
            <a:r>
              <a:rPr lang="en-US"/>
              <a:t>Removed tech jargons from MVP</a:t>
            </a:r>
            <a:endParaRPr/>
          </a:p>
          <a:p>
            <a:pPr indent="-334327" lvl="0" marL="457200" rtl="0" algn="l">
              <a:lnSpc>
                <a:spcPct val="150000"/>
              </a:lnSpc>
              <a:spcBef>
                <a:spcPts val="0"/>
              </a:spcBef>
              <a:spcAft>
                <a:spcPts val="0"/>
              </a:spcAft>
              <a:buSzPct val="64285"/>
              <a:buAutoNum type="arabicPeriod"/>
            </a:pPr>
            <a:r>
              <a:rPr lang="en-US"/>
              <a:t>Technologies explained</a:t>
            </a:r>
            <a:endParaRPr/>
          </a:p>
          <a:p>
            <a:pPr indent="-334327" lvl="0" marL="457200" rtl="0" algn="l">
              <a:lnSpc>
                <a:spcPct val="150000"/>
              </a:lnSpc>
              <a:spcBef>
                <a:spcPts val="0"/>
              </a:spcBef>
              <a:spcAft>
                <a:spcPts val="0"/>
              </a:spcAft>
              <a:buSzPct val="64285"/>
              <a:buAutoNum type="arabicPeriod"/>
            </a:pPr>
            <a:r>
              <a:rPr lang="en-US"/>
              <a:t>AP and user stories on same page </a:t>
            </a:r>
            <a:endParaRPr/>
          </a:p>
          <a:p>
            <a:pPr indent="-334327" lvl="0" marL="457200" rtl="0" algn="l">
              <a:lnSpc>
                <a:spcPct val="150000"/>
              </a:lnSpc>
              <a:spcBef>
                <a:spcPts val="0"/>
              </a:spcBef>
              <a:spcAft>
                <a:spcPts val="0"/>
              </a:spcAft>
              <a:buSzPct val="64285"/>
              <a:buAutoNum type="arabicPeriod"/>
            </a:pPr>
            <a:r>
              <a:rPr lang="en-US"/>
              <a:t>Added User story Id </a:t>
            </a:r>
            <a:endParaRPr/>
          </a:p>
          <a:p>
            <a:pPr indent="-334327" lvl="0" marL="457200" rtl="0" algn="l">
              <a:lnSpc>
                <a:spcPct val="150000"/>
              </a:lnSpc>
              <a:spcBef>
                <a:spcPts val="0"/>
              </a:spcBef>
              <a:spcAft>
                <a:spcPts val="0"/>
              </a:spcAft>
              <a:buSzPct val="64285"/>
              <a:buAutoNum type="arabicPeriod"/>
            </a:pPr>
            <a:r>
              <a:rPr lang="en-US"/>
              <a:t>Added Test case Id</a:t>
            </a:r>
            <a:endParaRPr/>
          </a:p>
          <a:p>
            <a:pPr indent="-334327" lvl="0" marL="457200" rtl="0" algn="l">
              <a:lnSpc>
                <a:spcPct val="150000"/>
              </a:lnSpc>
              <a:spcBef>
                <a:spcPts val="0"/>
              </a:spcBef>
              <a:spcAft>
                <a:spcPts val="0"/>
              </a:spcAft>
              <a:buSzPct val="64285"/>
              <a:buAutoNum type="arabicPeriod"/>
            </a:pPr>
            <a:r>
              <a:rPr lang="en-US"/>
              <a:t>Mapped Test case Id and User Story Id </a:t>
            </a:r>
            <a:endParaRPr/>
          </a:p>
        </p:txBody>
      </p:sp>
      <p:sp>
        <p:nvSpPr>
          <p:cNvPr id="204" name="Google Shape;204;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5" name="Google Shape;205;p1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47" name="Shape 547"/>
        <p:cNvGrpSpPr/>
        <p:nvPr/>
      </p:nvGrpSpPr>
      <p:grpSpPr>
        <a:xfrm>
          <a:off x="0" y="0"/>
          <a:ext cx="0" cy="0"/>
          <a:chOff x="0" y="0"/>
          <a:chExt cx="0" cy="0"/>
        </a:xfrm>
      </p:grpSpPr>
      <p:sp>
        <p:nvSpPr>
          <p:cNvPr id="548" name="Google Shape;548;p55"/>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9" name="Google Shape;549;p5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550" name="Google Shape;550;p55"/>
          <p:cNvGraphicFramePr/>
          <p:nvPr/>
        </p:nvGraphicFramePr>
        <p:xfrm>
          <a:off x="793150" y="1110750"/>
          <a:ext cx="3000000" cy="3000000"/>
        </p:xfrm>
        <a:graphic>
          <a:graphicData uri="http://schemas.openxmlformats.org/drawingml/2006/table">
            <a:tbl>
              <a:tblPr>
                <a:noFill/>
                <a:tableStyleId>{4D0356BB-5A3B-481F-80C4-0DB4944693F5}</a:tableStyleId>
              </a:tblPr>
              <a:tblGrid>
                <a:gridCol w="743250"/>
                <a:gridCol w="885725"/>
                <a:gridCol w="814475"/>
                <a:gridCol w="1538175"/>
                <a:gridCol w="957550"/>
                <a:gridCol w="2378975"/>
                <a:gridCol w="3694950"/>
              </a:tblGrid>
              <a:tr h="320400">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Sprint</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Points</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Story ID</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Feature</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7D2E6"/>
                      </a:solidFill>
                      <a:prstDash val="solid"/>
                      <a:round/>
                      <a:headEnd len="sm" w="sm" type="none"/>
                      <a:tailEnd len="sm" w="sm" type="none"/>
                    </a:lnR>
                    <a:lnT cap="flat" cmpd="sng" w="6350">
                      <a:solidFill>
                        <a:srgbClr val="C7D2E6"/>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As a</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7D2E6"/>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I want </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c>
                  <a:txBody>
                    <a:bodyPr/>
                    <a:lstStyle/>
                    <a:p>
                      <a:pPr indent="0" lvl="0" marL="0" rtl="0" algn="ctr">
                        <a:lnSpc>
                          <a:spcPct val="115000"/>
                        </a:lnSpc>
                        <a:spcBef>
                          <a:spcPts val="0"/>
                        </a:spcBef>
                        <a:spcAft>
                          <a:spcPts val="0"/>
                        </a:spcAft>
                        <a:buNone/>
                      </a:pPr>
                      <a:r>
                        <a:rPr b="1" lang="en-US" sz="1200">
                          <a:solidFill>
                            <a:srgbClr val="FFFFFF"/>
                          </a:solidFill>
                          <a:latin typeface="Calibri"/>
                          <a:ea typeface="Calibri"/>
                          <a:cs typeface="Calibri"/>
                          <a:sym typeface="Calibri"/>
                        </a:rPr>
                        <a:t>So that </a:t>
                      </a:r>
                      <a:endParaRPr b="1" sz="1200">
                        <a:solidFill>
                          <a:srgbClr val="FFFFFF"/>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5B0F00"/>
                    </a:solidFill>
                  </a:tcPr>
                </a:tc>
              </a:tr>
              <a:tr h="6699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2</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IV8</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Risk Assessment(Research)</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u</a:t>
                      </a:r>
                      <a:r>
                        <a:rPr lang="en-US" sz="1200">
                          <a:latin typeface="Calibri"/>
                          <a:ea typeface="Calibri"/>
                          <a:cs typeface="Calibri"/>
                          <a:sym typeface="Calibri"/>
                        </a:rPr>
                        <a:t>nderstand daily risk index</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 measure my improvement</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7063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IV9</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b</a:t>
                      </a:r>
                      <a:r>
                        <a:rPr lang="en-US" sz="1200">
                          <a:latin typeface="Calibri"/>
                          <a:ea typeface="Calibri"/>
                          <a:cs typeface="Calibri"/>
                          <a:sym typeface="Calibri"/>
                        </a:rPr>
                        <a:t>uy and Sell Stocks in Smaller Quantities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 can learn placing orders in real markets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63785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IV10</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t</a:t>
                      </a:r>
                      <a:r>
                        <a:rPr lang="en-US" sz="1200">
                          <a:latin typeface="Calibri"/>
                          <a:ea typeface="Calibri"/>
                          <a:cs typeface="Calibri"/>
                          <a:sym typeface="Calibri"/>
                        </a:rPr>
                        <a:t>rack placed orders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watch the changing prices, and decide to sell</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5388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3</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IV11</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Trading Engine</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p</a:t>
                      </a:r>
                      <a:r>
                        <a:rPr lang="en-US" sz="1200">
                          <a:latin typeface="Calibri"/>
                          <a:ea typeface="Calibri"/>
                          <a:cs typeface="Calibri"/>
                          <a:sym typeface="Calibri"/>
                        </a:rPr>
                        <a:t>ractise unlimited trades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there is no hindrance in my </a:t>
                      </a:r>
                      <a:r>
                        <a:rPr lang="en-US" sz="1200">
                          <a:latin typeface="Calibri"/>
                          <a:ea typeface="Calibri"/>
                          <a:cs typeface="Calibri"/>
                          <a:sym typeface="Calibri"/>
                        </a:rPr>
                        <a:t>learning</a:t>
                      </a:r>
                      <a:r>
                        <a:rPr lang="en-US" sz="1200">
                          <a:latin typeface="Calibri"/>
                          <a:ea typeface="Calibri"/>
                          <a:cs typeface="Calibri"/>
                          <a:sym typeface="Calibri"/>
                        </a:rPr>
                        <a:t> journey</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A4C2F4"/>
                    </a:solidFill>
                  </a:tcPr>
                </a:tc>
              </a:tr>
              <a:tr h="838300">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5</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8</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IV12</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Stock Analysis</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Novice Investor</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to b</a:t>
                      </a:r>
                      <a:r>
                        <a:rPr lang="en-US" sz="1200">
                          <a:solidFill>
                            <a:schemeClr val="dk1"/>
                          </a:solidFill>
                          <a:latin typeface="Calibri"/>
                          <a:ea typeface="Calibri"/>
                          <a:cs typeface="Calibri"/>
                          <a:sym typeface="Calibri"/>
                        </a:rPr>
                        <a:t>acktest Investment Strategies</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200">
                          <a:solidFill>
                            <a:schemeClr val="dk1"/>
                          </a:solidFill>
                          <a:latin typeface="Calibri"/>
                          <a:ea typeface="Calibri"/>
                          <a:cs typeface="Calibri"/>
                          <a:sym typeface="Calibri"/>
                        </a:rPr>
                        <a:t>to learn diverse trading strategies</a:t>
                      </a:r>
                      <a:endParaRPr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F00"/>
                    </a:solidFill>
                  </a:tcPr>
                </a:tc>
              </a:tr>
              <a:tr h="8383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IV13</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Risk Assessment</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a:t>
                      </a:r>
                      <a:r>
                        <a:rPr lang="en-US" sz="1200">
                          <a:latin typeface="Calibri"/>
                          <a:ea typeface="Calibri"/>
                          <a:cs typeface="Calibri"/>
                          <a:sym typeface="Calibri"/>
                        </a:rPr>
                        <a:t>Analyze Portfolio Risk with Advanced Metrics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measure my progress and change my strategy in real markets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r>
              <a:tr h="4373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IV14</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AI Chat Bot</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Novice Investor</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g</a:t>
                      </a:r>
                      <a:r>
                        <a:rPr lang="en-US" sz="1200">
                          <a:latin typeface="Calibri"/>
                          <a:ea typeface="Calibri"/>
                          <a:cs typeface="Calibri"/>
                          <a:sym typeface="Calibri"/>
                        </a:rPr>
                        <a:t>et answers for trading questions</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to understand why things happen a certain way</a:t>
                      </a:r>
                      <a:endParaRPr sz="1200">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6B26B"/>
                    </a:solidFill>
                  </a:tcPr>
                </a:tc>
              </a:tr>
            </a:tbl>
          </a:graphicData>
        </a:graphic>
      </p:graphicFrame>
      <p:sp>
        <p:nvSpPr>
          <p:cNvPr id="551" name="Google Shape;551;p55"/>
          <p:cNvSpPr txBox="1"/>
          <p:nvPr/>
        </p:nvSpPr>
        <p:spPr>
          <a:xfrm>
            <a:off x="952500" y="138150"/>
            <a:ext cx="6089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000">
                <a:solidFill>
                  <a:schemeClr val="lt1"/>
                </a:solidFill>
                <a:latin typeface="Twentieth Century"/>
                <a:ea typeface="Twentieth Century"/>
                <a:cs typeface="Twentieth Century"/>
                <a:sym typeface="Twentieth Century"/>
              </a:rPr>
              <a:t>PRODUCT BACKLOG</a:t>
            </a:r>
            <a:endParaRPr b="1" sz="4000">
              <a:solidFill>
                <a:schemeClr val="lt1"/>
              </a:solidFill>
              <a:latin typeface="Twentieth Century"/>
              <a:ea typeface="Twentieth Century"/>
              <a:cs typeface="Twentieth Century"/>
              <a:sym typeface="Twentieth Century"/>
            </a:endParaRPr>
          </a:p>
        </p:txBody>
      </p:sp>
      <p:graphicFrame>
        <p:nvGraphicFramePr>
          <p:cNvPr id="552" name="Google Shape;552;p55"/>
          <p:cNvGraphicFramePr/>
          <p:nvPr/>
        </p:nvGraphicFramePr>
        <p:xfrm>
          <a:off x="551550" y="6410650"/>
          <a:ext cx="3000000" cy="3000000"/>
        </p:xfrm>
        <a:graphic>
          <a:graphicData uri="http://schemas.openxmlformats.org/drawingml/2006/table">
            <a:tbl>
              <a:tblPr>
                <a:noFill/>
                <a:tableStyleId>{4D0356BB-5A3B-481F-80C4-0DB4944693F5}</a:tableStyleId>
              </a:tblPr>
              <a:tblGrid>
                <a:gridCol w="1559125"/>
                <a:gridCol w="852075"/>
                <a:gridCol w="257150"/>
                <a:gridCol w="523550"/>
                <a:gridCol w="1001100"/>
                <a:gridCol w="257700"/>
                <a:gridCol w="699125"/>
                <a:gridCol w="745525"/>
                <a:gridCol w="311925"/>
                <a:gridCol w="869475"/>
                <a:gridCol w="785200"/>
              </a:tblGrid>
              <a:tr h="219075">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2</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3</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4</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000000">
                          <a:alpha val="0"/>
                        </a:srgbClr>
                      </a:solidFill>
                      <a:prstDash val="dash"/>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000000">
                          <a:alpha val="0"/>
                        </a:srgbClr>
                      </a:solidFill>
                      <a:prstDash val="dash"/>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solidFill>
                            <a:schemeClr val="lt1"/>
                          </a:solidFill>
                          <a:latin typeface="Calibri"/>
                          <a:ea typeface="Calibri"/>
                          <a:cs typeface="Calibri"/>
                          <a:sym typeface="Calibri"/>
                        </a:rPr>
                        <a:t>Sprint 5</a:t>
                      </a:r>
                      <a:endParaRPr sz="1100">
                        <a:solidFill>
                          <a:schemeClr val="lt1"/>
                        </a:solidFill>
                        <a:latin typeface="Calibri"/>
                        <a:ea typeface="Calibri"/>
                        <a:cs typeface="Calibri"/>
                        <a:sym typeface="Calibri"/>
                      </a:endParaRPr>
                    </a:p>
                  </a:txBody>
                  <a:tcPr marT="19050" marB="19050" marR="28575" marL="28575" anchor="b">
                    <a:lnL cap="flat" cmpd="sng" w="6350">
                      <a:solidFill>
                        <a:srgbClr val="000000">
                          <a:alpha val="0"/>
                        </a:srgbClr>
                      </a:solidFill>
                      <a:prstDash val="dash"/>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000000">
                          <a:alpha val="0"/>
                        </a:srgbClr>
                      </a:solidFill>
                      <a:prstDash val="dash"/>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endParaRPr>
                    </a:p>
                  </a:txBody>
                  <a:tcPr marT="19050" marB="19050" marR="28575" marL="28575" anchor="b">
                    <a:lnL cap="flat" cmpd="sng" w="6350">
                      <a:solidFill>
                        <a:srgbClr val="CCCCCC">
                          <a:alpha val="0"/>
                        </a:srgbClr>
                      </a:solidFill>
                      <a:prstDash val="solid"/>
                      <a:round/>
                      <a:headEnd len="sm" w="sm" type="none"/>
                      <a:tailEnd len="sm" w="sm" type="none"/>
                    </a:lnL>
                    <a:lnR cap="flat" cmpd="sng" w="6350">
                      <a:solidFill>
                        <a:srgbClr val="CCCCCC">
                          <a:alpha val="0"/>
                        </a:srgbClr>
                      </a:solidFill>
                      <a:prstDash val="solid"/>
                      <a:round/>
                      <a:headEnd len="sm" w="sm" type="none"/>
                      <a:tailEnd len="sm" w="sm" type="none"/>
                    </a:lnR>
                    <a:lnT cap="flat" cmpd="sng" w="6350">
                      <a:solidFill>
                        <a:srgbClr val="CCCCCC">
                          <a:alpha val="0"/>
                        </a:srgbClr>
                      </a:solidFill>
                      <a:prstDash val="solid"/>
                      <a:round/>
                      <a:headEnd len="sm" w="sm" type="none"/>
                      <a:tailEnd len="sm" w="sm" type="none"/>
                    </a:lnT>
                    <a:lnB cap="flat" cmpd="sng" w="6350">
                      <a:solidFill>
                        <a:srgbClr val="CCCCCC">
                          <a:alpha val="0"/>
                        </a:srgbClr>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6" name="Shape 556"/>
        <p:cNvGrpSpPr/>
        <p:nvPr/>
      </p:nvGrpSpPr>
      <p:grpSpPr>
        <a:xfrm>
          <a:off x="0" y="0"/>
          <a:ext cx="0" cy="0"/>
          <a:chOff x="0" y="0"/>
          <a:chExt cx="0" cy="0"/>
        </a:xfrm>
      </p:grpSpPr>
      <p:grpSp>
        <p:nvGrpSpPr>
          <p:cNvPr id="557" name="Google Shape;557;p56"/>
          <p:cNvGrpSpPr/>
          <p:nvPr/>
        </p:nvGrpSpPr>
        <p:grpSpPr>
          <a:xfrm rot="10800000">
            <a:off x="1497225" y="2737053"/>
            <a:ext cx="1511982" cy="938120"/>
            <a:chOff x="4780827" y="2384561"/>
            <a:chExt cx="3364445" cy="2087495"/>
          </a:xfrm>
        </p:grpSpPr>
        <p:sp>
          <p:nvSpPr>
            <p:cNvPr id="558" name="Google Shape;558;p5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9" name="Google Shape;559;p5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60" name="Google Shape;560;p56"/>
          <p:cNvGrpSpPr/>
          <p:nvPr/>
        </p:nvGrpSpPr>
        <p:grpSpPr>
          <a:xfrm>
            <a:off x="9214027" y="2571533"/>
            <a:ext cx="1511982" cy="938120"/>
            <a:chOff x="4780827" y="2384561"/>
            <a:chExt cx="3364445" cy="2087495"/>
          </a:xfrm>
        </p:grpSpPr>
        <p:sp>
          <p:nvSpPr>
            <p:cNvPr id="561" name="Google Shape;561;p5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2" name="Google Shape;562;p5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63" name="Google Shape;563;p56"/>
          <p:cNvSpPr txBox="1"/>
          <p:nvPr>
            <p:ph type="ctrTitle"/>
          </p:nvPr>
        </p:nvSpPr>
        <p:spPr>
          <a:xfrm>
            <a:off x="1524000" y="2571231"/>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SUMMARY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67" name="Shape 567"/>
        <p:cNvGrpSpPr/>
        <p:nvPr/>
      </p:nvGrpSpPr>
      <p:grpSpPr>
        <a:xfrm>
          <a:off x="0" y="0"/>
          <a:ext cx="0" cy="0"/>
          <a:chOff x="0" y="0"/>
          <a:chExt cx="0" cy="0"/>
        </a:xfrm>
      </p:grpSpPr>
      <p:sp>
        <p:nvSpPr>
          <p:cNvPr id="568" name="Google Shape;568;p57"/>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569" name="Google Shape;569;p57"/>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Calibri"/>
              <a:ea typeface="Calibri"/>
              <a:cs typeface="Calibri"/>
              <a:sym typeface="Calibri"/>
            </a:endParaRPr>
          </a:p>
        </p:txBody>
      </p:sp>
      <p:graphicFrame>
        <p:nvGraphicFramePr>
          <p:cNvPr id="570" name="Google Shape;570;p57"/>
          <p:cNvGraphicFramePr/>
          <p:nvPr/>
        </p:nvGraphicFramePr>
        <p:xfrm>
          <a:off x="952500" y="1714500"/>
          <a:ext cx="3000000" cy="3000000"/>
        </p:xfrm>
        <a:graphic>
          <a:graphicData uri="http://schemas.openxmlformats.org/drawingml/2006/table">
            <a:tbl>
              <a:tblPr>
                <a:noFill/>
                <a:tableStyleId>{383C5242-5C02-49A6-AFCB-0D60A4A3C95B}</a:tableStyleId>
              </a:tblPr>
              <a:tblGrid>
                <a:gridCol w="2571750"/>
                <a:gridCol w="2571750"/>
                <a:gridCol w="2571750"/>
                <a:gridCol w="2571750"/>
              </a:tblGrid>
              <a:tr h="381000">
                <a:tc>
                  <a:txBody>
                    <a:bodyPr/>
                    <a:lstStyle/>
                    <a:p>
                      <a:pPr indent="0" lvl="0" marL="0" rtl="0" algn="l">
                        <a:spcBef>
                          <a:spcPts val="0"/>
                        </a:spcBef>
                        <a:spcAft>
                          <a:spcPts val="0"/>
                        </a:spcAft>
                        <a:buNone/>
                      </a:pPr>
                      <a:r>
                        <a:rPr b="1" lang="en-US" sz="1200">
                          <a:solidFill>
                            <a:schemeClr val="dk1"/>
                          </a:solidFill>
                        </a:rPr>
                        <a:t>User Story Id </a:t>
                      </a:r>
                      <a:endParaRPr b="1" sz="1200">
                        <a:solidFill>
                          <a:schemeClr val="dk1"/>
                        </a:solidFill>
                      </a:endParaRPr>
                    </a:p>
                  </a:txBody>
                  <a:tcPr marT="91425" marB="91425" marR="91425" marL="91425">
                    <a:solidFill>
                      <a:srgbClr val="93C47D"/>
                    </a:solidFill>
                  </a:tcPr>
                </a:tc>
                <a:tc>
                  <a:txBody>
                    <a:bodyPr/>
                    <a:lstStyle/>
                    <a:p>
                      <a:pPr indent="0" lvl="0" marL="0" rtl="0" algn="l">
                        <a:spcBef>
                          <a:spcPts val="0"/>
                        </a:spcBef>
                        <a:spcAft>
                          <a:spcPts val="0"/>
                        </a:spcAft>
                        <a:buNone/>
                      </a:pPr>
                      <a:r>
                        <a:rPr b="1" lang="en-US" sz="1200">
                          <a:solidFill>
                            <a:schemeClr val="dk1"/>
                          </a:solidFill>
                        </a:rPr>
                        <a:t>User Story </a:t>
                      </a:r>
                      <a:endParaRPr b="1" sz="1200">
                        <a:solidFill>
                          <a:schemeClr val="dk1"/>
                        </a:solidFill>
                      </a:endParaRPr>
                    </a:p>
                  </a:txBody>
                  <a:tcPr marT="91425" marB="91425" marR="91425" marL="91425">
                    <a:solidFill>
                      <a:srgbClr val="93C47D"/>
                    </a:solidFill>
                  </a:tcPr>
                </a:tc>
                <a:tc>
                  <a:txBody>
                    <a:bodyPr/>
                    <a:lstStyle/>
                    <a:p>
                      <a:pPr indent="0" lvl="0" marL="0" rtl="0" algn="l">
                        <a:spcBef>
                          <a:spcPts val="0"/>
                        </a:spcBef>
                        <a:spcAft>
                          <a:spcPts val="0"/>
                        </a:spcAft>
                        <a:buNone/>
                      </a:pPr>
                      <a:r>
                        <a:rPr b="1" lang="en-US" sz="1200">
                          <a:solidFill>
                            <a:schemeClr val="dk1"/>
                          </a:solidFill>
                        </a:rPr>
                        <a:t>Points</a:t>
                      </a:r>
                      <a:endParaRPr b="1" sz="1200">
                        <a:solidFill>
                          <a:schemeClr val="dk1"/>
                        </a:solidFill>
                      </a:endParaRPr>
                    </a:p>
                  </a:txBody>
                  <a:tcPr marT="91425" marB="91425" marR="91425" marL="91425">
                    <a:solidFill>
                      <a:srgbClr val="93C47D"/>
                    </a:solidFill>
                  </a:tcPr>
                </a:tc>
                <a:tc>
                  <a:txBody>
                    <a:bodyPr/>
                    <a:lstStyle/>
                    <a:p>
                      <a:pPr indent="0" lvl="0" marL="0" rtl="0" algn="l">
                        <a:spcBef>
                          <a:spcPts val="0"/>
                        </a:spcBef>
                        <a:spcAft>
                          <a:spcPts val="0"/>
                        </a:spcAft>
                        <a:buNone/>
                      </a:pPr>
                      <a:r>
                        <a:rPr b="1" lang="en-US" sz="1200">
                          <a:solidFill>
                            <a:schemeClr val="dk1"/>
                          </a:solidFill>
                        </a:rPr>
                        <a:t>Status</a:t>
                      </a:r>
                      <a:endParaRPr b="1" sz="1200">
                        <a:solidFill>
                          <a:schemeClr val="dk1"/>
                        </a:solidFill>
                      </a:endParaRPr>
                    </a:p>
                  </a:txBody>
                  <a:tcPr marT="91425" marB="91425" marR="91425" marL="91425">
                    <a:solidFill>
                      <a:srgbClr val="93C47D"/>
                    </a:solidFill>
                  </a:tcPr>
                </a:tc>
              </a:tr>
              <a:tr h="381000">
                <a:tc>
                  <a:txBody>
                    <a:bodyPr/>
                    <a:lstStyle/>
                    <a:p>
                      <a:pPr indent="0" lvl="0" marL="0" rtl="0" algn="l">
                        <a:spcBef>
                          <a:spcPts val="0"/>
                        </a:spcBef>
                        <a:spcAft>
                          <a:spcPts val="0"/>
                        </a:spcAft>
                        <a:buNone/>
                      </a:pPr>
                      <a:r>
                        <a:rPr lang="en-US" sz="1200">
                          <a:solidFill>
                            <a:schemeClr val="lt1"/>
                          </a:solidFill>
                        </a:rPr>
                        <a:t>IV1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Create an Account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13</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US" sz="1200">
                          <a:solidFill>
                            <a:schemeClr val="dk1"/>
                          </a:solidFill>
                          <a:highlight>
                            <a:srgbClr val="93C47D"/>
                          </a:highlight>
                        </a:rPr>
                        <a:t>COMPLETE</a:t>
                      </a:r>
                      <a:endParaRPr b="1" sz="1200">
                        <a:solidFill>
                          <a:schemeClr val="dk1"/>
                        </a:solidFill>
                        <a:highlight>
                          <a:srgbClr val="93C47D"/>
                        </a:highlight>
                      </a:endParaRPr>
                    </a:p>
                  </a:txBody>
                  <a:tcPr marT="91425" marB="91425" marR="91425" marL="91425"/>
                </a:tc>
              </a:tr>
              <a:tr h="381000">
                <a:tc gridSpan="4">
                  <a:txBody>
                    <a:bodyPr/>
                    <a:lstStyle/>
                    <a:p>
                      <a:pPr indent="0" lvl="0" marL="0" rtl="0" algn="l">
                        <a:spcBef>
                          <a:spcPts val="0"/>
                        </a:spcBef>
                        <a:spcAft>
                          <a:spcPts val="0"/>
                        </a:spcAft>
                        <a:buNone/>
                      </a:pPr>
                      <a:r>
                        <a:rPr b="1" lang="en-US" sz="1200">
                          <a:solidFill>
                            <a:schemeClr val="lt1"/>
                          </a:solidFill>
                        </a:rPr>
                        <a:t>As a new user, I want all the trades and progress related to me persist for me individually</a:t>
                      </a:r>
                      <a:endParaRPr b="1" sz="1200">
                        <a:solidFill>
                          <a:schemeClr val="lt1"/>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sz="1200">
                          <a:solidFill>
                            <a:schemeClr val="lt1"/>
                          </a:solidFill>
                        </a:rPr>
                        <a:t>IV3</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Set Up a Simulated Investment Account</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US" sz="1200">
                          <a:solidFill>
                            <a:schemeClr val="dk1"/>
                          </a:solidFill>
                          <a:highlight>
                            <a:srgbClr val="93C47D"/>
                          </a:highlight>
                        </a:rPr>
                        <a:t>COMPLETE</a:t>
                      </a:r>
                      <a:endParaRPr b="1" sz="1200">
                        <a:solidFill>
                          <a:schemeClr val="dk1"/>
                        </a:solidFill>
                        <a:highlight>
                          <a:srgbClr val="93C47D"/>
                        </a:highlight>
                      </a:endParaRPr>
                    </a:p>
                  </a:txBody>
                  <a:tcPr marT="91425" marB="91425" marR="91425" marL="91425"/>
                </a:tc>
              </a:tr>
              <a:tr h="381000">
                <a:tc gridSpan="4">
                  <a:txBody>
                    <a:bodyPr/>
                    <a:lstStyle/>
                    <a:p>
                      <a:pPr indent="0" lvl="0" marL="0" rtl="0" algn="l">
                        <a:spcBef>
                          <a:spcPts val="0"/>
                        </a:spcBef>
                        <a:spcAft>
                          <a:spcPts val="0"/>
                        </a:spcAft>
                        <a:buNone/>
                      </a:pPr>
                      <a:r>
                        <a:rPr b="1" lang="en-US" sz="1200">
                          <a:solidFill>
                            <a:schemeClr val="lt1"/>
                          </a:solidFill>
                        </a:rPr>
                        <a:t>As a registered novice investor, I want to able to start trading and search for stocks</a:t>
                      </a:r>
                      <a:endParaRPr b="1" sz="1200">
                        <a:solidFill>
                          <a:schemeClr val="lt1"/>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sz="1200">
                          <a:solidFill>
                            <a:schemeClr val="lt1"/>
                          </a:solidFill>
                        </a:rPr>
                        <a:t>IV4</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Access the platform</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US" sz="1200">
                          <a:solidFill>
                            <a:schemeClr val="dk1"/>
                          </a:solidFill>
                          <a:highlight>
                            <a:srgbClr val="93C47D"/>
                          </a:highlight>
                        </a:rPr>
                        <a:t>COMPLETE</a:t>
                      </a:r>
                      <a:endParaRPr b="1" sz="1200">
                        <a:solidFill>
                          <a:schemeClr val="dk1"/>
                        </a:solidFill>
                        <a:highlight>
                          <a:srgbClr val="93C47D"/>
                        </a:highlight>
                      </a:endParaRPr>
                    </a:p>
                  </a:txBody>
                  <a:tcPr marT="91425" marB="91425" marR="91425" marL="91425"/>
                </a:tc>
              </a:tr>
              <a:tr h="381000">
                <a:tc gridSpan="4">
                  <a:txBody>
                    <a:bodyPr/>
                    <a:lstStyle/>
                    <a:p>
                      <a:pPr indent="0" lvl="0" marL="0" rtl="0" algn="l">
                        <a:spcBef>
                          <a:spcPts val="0"/>
                        </a:spcBef>
                        <a:spcAft>
                          <a:spcPts val="0"/>
                        </a:spcAft>
                        <a:buNone/>
                      </a:pPr>
                      <a:r>
                        <a:rPr b="1" lang="en-US" sz="1200">
                          <a:solidFill>
                            <a:schemeClr val="lt1"/>
                          </a:solidFill>
                        </a:rPr>
                        <a:t>As a registered novice investor, I want to able to access learning modules and the risk assessment daily </a:t>
                      </a:r>
                      <a:endParaRPr b="1" sz="1200">
                        <a:solidFill>
                          <a:schemeClr val="lt1"/>
                        </a:solidFill>
                      </a:endParaRPr>
                    </a:p>
                  </a:txBody>
                  <a:tcPr marT="91425" marB="91425" marR="91425" marL="91425"/>
                </a:tc>
                <a:tc hMerge="1"/>
                <a:tc hMerge="1"/>
                <a:tc hMerge="1"/>
              </a:tr>
              <a:tr h="381000">
                <a:tc>
                  <a:txBody>
                    <a:bodyPr/>
                    <a:lstStyle/>
                    <a:p>
                      <a:pPr indent="0" lvl="0" marL="0" rtl="0" algn="l">
                        <a:spcBef>
                          <a:spcPts val="0"/>
                        </a:spcBef>
                        <a:spcAft>
                          <a:spcPts val="0"/>
                        </a:spcAft>
                        <a:buNone/>
                      </a:pPr>
                      <a:r>
                        <a:rPr lang="en-US" sz="1200">
                          <a:solidFill>
                            <a:schemeClr val="lt1"/>
                          </a:solidFill>
                        </a:rPr>
                        <a:t>IV5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Update personal profile</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5</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b="1" lang="en-US" sz="1200">
                          <a:solidFill>
                            <a:schemeClr val="dk1"/>
                          </a:solidFill>
                          <a:highlight>
                            <a:srgbClr val="93C47D"/>
                          </a:highlight>
                        </a:rPr>
                        <a:t>COMPLETE</a:t>
                      </a:r>
                      <a:endParaRPr b="1" sz="1200">
                        <a:solidFill>
                          <a:schemeClr val="dk1"/>
                        </a:solidFill>
                        <a:highlight>
                          <a:srgbClr val="93C47D"/>
                        </a:highlight>
                      </a:endParaRPr>
                    </a:p>
                  </a:txBody>
                  <a:tcPr marT="91425" marB="91425" marR="91425" marL="114300"/>
                </a:tc>
              </a:tr>
              <a:tr h="381000">
                <a:tc gridSpan="4">
                  <a:txBody>
                    <a:bodyPr/>
                    <a:lstStyle/>
                    <a:p>
                      <a:pPr indent="0" lvl="0" marL="0" rtl="0" algn="l">
                        <a:spcBef>
                          <a:spcPts val="0"/>
                        </a:spcBef>
                        <a:spcAft>
                          <a:spcPts val="0"/>
                        </a:spcAft>
                        <a:buNone/>
                      </a:pPr>
                      <a:r>
                        <a:rPr b="1" lang="en-US" sz="1200">
                          <a:solidFill>
                            <a:schemeClr val="lt1"/>
                          </a:solidFill>
                        </a:rPr>
                        <a:t>As a registered novice investor, I want to able to access information specific to me, and be able to change it.</a:t>
                      </a:r>
                      <a:endParaRPr b="1" sz="1200">
                        <a:solidFill>
                          <a:schemeClr val="lt1"/>
                        </a:solidFill>
                      </a:endParaRPr>
                    </a:p>
                  </a:txBody>
                  <a:tcPr marT="91425" marB="91425" marR="91425" marL="91425"/>
                </a:tc>
                <a:tc hMerge="1"/>
                <a:tc hMerge="1"/>
                <a:tc hMerge="1"/>
              </a:tr>
            </a:tbl>
          </a:graphicData>
        </a:graphic>
      </p:graphicFrame>
      <p:sp>
        <p:nvSpPr>
          <p:cNvPr id="571" name="Google Shape;571;p57"/>
          <p:cNvSpPr txBox="1"/>
          <p:nvPr/>
        </p:nvSpPr>
        <p:spPr>
          <a:xfrm>
            <a:off x="952500" y="595900"/>
            <a:ext cx="3000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000">
                <a:solidFill>
                  <a:schemeClr val="lt1"/>
                </a:solidFill>
                <a:latin typeface="Twentieth Century"/>
                <a:ea typeface="Twentieth Century"/>
                <a:cs typeface="Twentieth Century"/>
                <a:sym typeface="Twentieth Century"/>
              </a:rPr>
              <a:t>SPRINT 2</a:t>
            </a:r>
            <a:endParaRPr sz="4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75" name="Shape 575"/>
        <p:cNvGrpSpPr/>
        <p:nvPr/>
      </p:nvGrpSpPr>
      <p:grpSpPr>
        <a:xfrm>
          <a:off x="0" y="0"/>
          <a:ext cx="0" cy="0"/>
          <a:chOff x="0" y="0"/>
          <a:chExt cx="0" cy="0"/>
        </a:xfrm>
      </p:grpSpPr>
      <p:sp>
        <p:nvSpPr>
          <p:cNvPr id="576" name="Google Shape;576;p5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577" name="Google Shape;577;p5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Calibri"/>
              <a:ea typeface="Calibri"/>
              <a:cs typeface="Calibri"/>
              <a:sym typeface="Calibri"/>
            </a:endParaRPr>
          </a:p>
        </p:txBody>
      </p:sp>
      <p:pic>
        <p:nvPicPr>
          <p:cNvPr id="578" name="Google Shape;578;p58"/>
          <p:cNvPicPr preferRelativeResize="0"/>
          <p:nvPr/>
        </p:nvPicPr>
        <p:blipFill>
          <a:blip r:embed="rId3">
            <a:alphaModFix/>
          </a:blip>
          <a:stretch>
            <a:fillRect/>
          </a:stretch>
        </p:blipFill>
        <p:spPr>
          <a:xfrm>
            <a:off x="921500" y="1097150"/>
            <a:ext cx="10712377" cy="4944174"/>
          </a:xfrm>
          <a:prstGeom prst="rect">
            <a:avLst/>
          </a:prstGeom>
          <a:noFill/>
          <a:ln>
            <a:noFill/>
          </a:ln>
        </p:spPr>
      </p:pic>
      <p:sp>
        <p:nvSpPr>
          <p:cNvPr id="579" name="Google Shape;579;p58"/>
          <p:cNvSpPr txBox="1"/>
          <p:nvPr/>
        </p:nvSpPr>
        <p:spPr>
          <a:xfrm>
            <a:off x="921500" y="246375"/>
            <a:ext cx="5387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000">
                <a:solidFill>
                  <a:schemeClr val="lt1"/>
                </a:solidFill>
                <a:latin typeface="Twentieth Century"/>
                <a:ea typeface="Twentieth Century"/>
                <a:cs typeface="Twentieth Century"/>
                <a:sym typeface="Twentieth Century"/>
              </a:rPr>
              <a:t>SPRINT 2 - Burndown</a:t>
            </a:r>
            <a:endParaRPr sz="44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83" name="Shape 583"/>
        <p:cNvGrpSpPr/>
        <p:nvPr/>
      </p:nvGrpSpPr>
      <p:grpSpPr>
        <a:xfrm>
          <a:off x="0" y="0"/>
          <a:ext cx="0" cy="0"/>
          <a:chOff x="0" y="0"/>
          <a:chExt cx="0" cy="0"/>
        </a:xfrm>
      </p:grpSpPr>
      <p:sp>
        <p:nvSpPr>
          <p:cNvPr id="584" name="Google Shape;584;p59"/>
          <p:cNvSpPr txBox="1"/>
          <p:nvPr>
            <p:ph type="title"/>
          </p:nvPr>
        </p:nvSpPr>
        <p:spPr>
          <a:xfrm>
            <a:off x="821500" y="0"/>
            <a:ext cx="9914100" cy="8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3</a:t>
            </a:r>
            <a:endParaRPr/>
          </a:p>
        </p:txBody>
      </p:sp>
      <p:sp>
        <p:nvSpPr>
          <p:cNvPr id="585" name="Google Shape;585;p5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6" name="Google Shape;586;p5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graphicFrame>
        <p:nvGraphicFramePr>
          <p:cNvPr id="587" name="Google Shape;587;p59"/>
          <p:cNvGraphicFramePr/>
          <p:nvPr/>
        </p:nvGraphicFramePr>
        <p:xfrm>
          <a:off x="952475" y="1008075"/>
          <a:ext cx="3000000" cy="3000000"/>
        </p:xfrm>
        <a:graphic>
          <a:graphicData uri="http://schemas.openxmlformats.org/drawingml/2006/table">
            <a:tbl>
              <a:tblPr>
                <a:noFill/>
                <a:tableStyleId>{383C5242-5C02-49A6-AFCB-0D60A4A3C95B}</a:tableStyleId>
              </a:tblPr>
              <a:tblGrid>
                <a:gridCol w="1327275"/>
                <a:gridCol w="4099600"/>
                <a:gridCol w="2713450"/>
                <a:gridCol w="2713450"/>
              </a:tblGrid>
              <a:tr h="372200">
                <a:tc>
                  <a:txBody>
                    <a:bodyPr/>
                    <a:lstStyle/>
                    <a:p>
                      <a:pPr indent="0" lvl="0" marL="0" rtl="0" algn="l">
                        <a:spcBef>
                          <a:spcPts val="0"/>
                        </a:spcBef>
                        <a:spcAft>
                          <a:spcPts val="0"/>
                        </a:spcAft>
                        <a:buNone/>
                      </a:pPr>
                      <a:r>
                        <a:rPr b="1" lang="en-US">
                          <a:solidFill>
                            <a:schemeClr val="lt1"/>
                          </a:solidFill>
                        </a:rPr>
                        <a:t>User S</a:t>
                      </a:r>
                      <a:r>
                        <a:rPr b="1" lang="en-US">
                          <a:solidFill>
                            <a:schemeClr val="lt1"/>
                          </a:solidFill>
                        </a:rPr>
                        <a:t>tory Id </a:t>
                      </a:r>
                      <a:endParaRPr b="1">
                        <a:solidFill>
                          <a:schemeClr val="lt1"/>
                        </a:solidFill>
                      </a:endParaRPr>
                    </a:p>
                  </a:txBody>
                  <a:tcPr marT="91425" marB="91425" marR="91425" marL="91425">
                    <a:solidFill>
                      <a:srgbClr val="6D9EEB"/>
                    </a:solidFill>
                  </a:tcPr>
                </a:tc>
                <a:tc>
                  <a:txBody>
                    <a:bodyPr/>
                    <a:lstStyle/>
                    <a:p>
                      <a:pPr indent="0" lvl="0" marL="0" rtl="0" algn="l">
                        <a:spcBef>
                          <a:spcPts val="0"/>
                        </a:spcBef>
                        <a:spcAft>
                          <a:spcPts val="0"/>
                        </a:spcAft>
                        <a:buNone/>
                      </a:pPr>
                      <a:r>
                        <a:rPr b="1" lang="en-US">
                          <a:solidFill>
                            <a:schemeClr val="lt1"/>
                          </a:solidFill>
                        </a:rPr>
                        <a:t>User Story </a:t>
                      </a:r>
                      <a:endParaRPr b="1">
                        <a:solidFill>
                          <a:schemeClr val="lt1"/>
                        </a:solidFill>
                      </a:endParaRPr>
                    </a:p>
                  </a:txBody>
                  <a:tcPr marT="91425" marB="91425" marR="91425" marL="91425">
                    <a:solidFill>
                      <a:srgbClr val="6D9EEB"/>
                    </a:solidFill>
                  </a:tcPr>
                </a:tc>
                <a:tc>
                  <a:txBody>
                    <a:bodyPr/>
                    <a:lstStyle/>
                    <a:p>
                      <a:pPr indent="0" lvl="0" marL="0" rtl="0" algn="l">
                        <a:spcBef>
                          <a:spcPts val="0"/>
                        </a:spcBef>
                        <a:spcAft>
                          <a:spcPts val="0"/>
                        </a:spcAft>
                        <a:buNone/>
                      </a:pPr>
                      <a:r>
                        <a:rPr b="1" lang="en-US">
                          <a:solidFill>
                            <a:schemeClr val="lt1"/>
                          </a:solidFill>
                        </a:rPr>
                        <a:t>Points</a:t>
                      </a:r>
                      <a:endParaRPr b="1">
                        <a:solidFill>
                          <a:schemeClr val="lt1"/>
                        </a:solidFill>
                      </a:endParaRPr>
                    </a:p>
                  </a:txBody>
                  <a:tcPr marT="91425" marB="91425" marR="91425" marL="91425">
                    <a:solidFill>
                      <a:srgbClr val="6D9EEB"/>
                    </a:solidFill>
                  </a:tcPr>
                </a:tc>
                <a:tc>
                  <a:txBody>
                    <a:bodyPr/>
                    <a:lstStyle/>
                    <a:p>
                      <a:pPr indent="0" lvl="0" marL="0" rtl="0" algn="l">
                        <a:spcBef>
                          <a:spcPts val="0"/>
                        </a:spcBef>
                        <a:spcAft>
                          <a:spcPts val="0"/>
                        </a:spcAft>
                        <a:buNone/>
                      </a:pPr>
                      <a:r>
                        <a:rPr b="1" lang="en-US">
                          <a:solidFill>
                            <a:schemeClr val="lt1"/>
                          </a:solidFill>
                        </a:rPr>
                        <a:t>Status</a:t>
                      </a:r>
                      <a:endParaRPr b="1">
                        <a:solidFill>
                          <a:schemeClr val="lt1"/>
                        </a:solidFill>
                      </a:endParaRPr>
                    </a:p>
                  </a:txBody>
                  <a:tcPr marT="91425" marB="91425" marR="91425" marL="91425">
                    <a:solidFill>
                      <a:srgbClr val="6D9EEB"/>
                    </a:solidFill>
                  </a:tcPr>
                </a:tc>
              </a:tr>
              <a:tr h="372200">
                <a:tc>
                  <a:txBody>
                    <a:bodyPr/>
                    <a:lstStyle/>
                    <a:p>
                      <a:pPr indent="0" lvl="0" marL="0" rtl="0" algn="l">
                        <a:spcBef>
                          <a:spcPts val="0"/>
                        </a:spcBef>
                        <a:spcAft>
                          <a:spcPts val="0"/>
                        </a:spcAft>
                        <a:buNone/>
                      </a:pPr>
                      <a:r>
                        <a:rPr lang="en-US">
                          <a:solidFill>
                            <a:schemeClr val="lt1"/>
                          </a:solidFill>
                        </a:rPr>
                        <a:t>IV2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Understand the basic concepts of the market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highlight>
                            <a:schemeClr val="accent2"/>
                          </a:highlight>
                        </a:rPr>
                        <a:t>COMPLETE</a:t>
                      </a:r>
                      <a:endParaRPr>
                        <a:solidFill>
                          <a:schemeClr val="lt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learn about the basic fundamentals of the stock </a:t>
                      </a:r>
                      <a:r>
                        <a:rPr b="1" lang="en-US">
                          <a:solidFill>
                            <a:schemeClr val="lt1"/>
                          </a:solidFill>
                        </a:rPr>
                        <a:t>financial</a:t>
                      </a:r>
                      <a:r>
                        <a:rPr b="1" lang="en-US">
                          <a:solidFill>
                            <a:schemeClr val="lt1"/>
                          </a:solidFill>
                        </a:rPr>
                        <a:t> instrument</a:t>
                      </a:r>
                      <a:endParaRPr b="1">
                        <a:solidFill>
                          <a:schemeClr val="lt1"/>
                        </a:solidFill>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a:solidFill>
                            <a:schemeClr val="lt1"/>
                          </a:solidFill>
                        </a:rPr>
                        <a:t>IV6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Search and Research Stocks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highlight>
                            <a:schemeClr val="accent2"/>
                          </a:highlight>
                        </a:rPr>
                        <a:t>COMPLETE</a:t>
                      </a:r>
                      <a:endParaRPr>
                        <a:solidFill>
                          <a:schemeClr val="lt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be able to search stocks, and see their past stock data for at least 60 days </a:t>
                      </a:r>
                      <a:endParaRPr b="1">
                        <a:solidFill>
                          <a:schemeClr val="lt1"/>
                        </a:solidFill>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a:solidFill>
                            <a:schemeClr val="lt1"/>
                          </a:solidFill>
                        </a:rPr>
                        <a:t>IV8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Understand daily risk index (Research)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dk1"/>
                          </a:solidFill>
                          <a:highlight>
                            <a:schemeClr val="accent2"/>
                          </a:highlight>
                        </a:rPr>
                        <a:t>COMPLETE</a:t>
                      </a:r>
                      <a:endParaRPr>
                        <a:solidFill>
                          <a:schemeClr val="lt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be able to understand and calculate my daily risk wrt my trading patterns</a:t>
                      </a:r>
                      <a:endParaRPr b="1">
                        <a:solidFill>
                          <a:schemeClr val="lt1"/>
                        </a:solidFill>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a:solidFill>
                            <a:schemeClr val="lt1"/>
                          </a:solidFill>
                        </a:rPr>
                        <a:t>IV9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Buy and Sell Stocks in Smaller Quantities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highlight>
                            <a:schemeClr val="accent2"/>
                          </a:highlight>
                        </a:rPr>
                        <a:t>COMPLETE</a:t>
                      </a:r>
                      <a:endParaRPr>
                        <a:solidFill>
                          <a:schemeClr val="lt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place trades both buy and sell orders</a:t>
                      </a:r>
                      <a:endParaRPr b="1">
                        <a:solidFill>
                          <a:schemeClr val="lt1"/>
                        </a:solidFill>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a:solidFill>
                            <a:schemeClr val="lt1"/>
                          </a:solidFill>
                        </a:rPr>
                        <a:t>IV10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Track placed orders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highlight>
                            <a:schemeClr val="accent2"/>
                          </a:highlight>
                        </a:rPr>
                        <a:t>COMPLETE</a:t>
                      </a:r>
                      <a:endParaRPr>
                        <a:solidFill>
                          <a:schemeClr val="lt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be able to glance over through my already placed orders</a:t>
                      </a:r>
                      <a:endParaRPr b="1">
                        <a:solidFill>
                          <a:schemeClr val="lt1"/>
                        </a:solidFill>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a:solidFill>
                            <a:schemeClr val="lt1"/>
                          </a:solidFill>
                        </a:rPr>
                        <a:t>IV11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Practise unlimited trades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5</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highlight>
                            <a:schemeClr val="accent2"/>
                          </a:highlight>
                        </a:rPr>
                        <a:t>COMPLETE</a:t>
                      </a:r>
                      <a:endParaRPr b="1">
                        <a:solidFill>
                          <a:schemeClr val="dk1"/>
                        </a:solidFill>
                        <a:highlight>
                          <a:schemeClr val="accent2"/>
                        </a:highlight>
                      </a:endParaRPr>
                    </a:p>
                  </a:txBody>
                  <a:tcPr marT="91425" marB="91425" marR="91425" marL="91425"/>
                </a:tc>
              </a:tr>
              <a:tr h="372200">
                <a:tc gridSpan="4">
                  <a:txBody>
                    <a:bodyPr/>
                    <a:lstStyle/>
                    <a:p>
                      <a:pPr indent="0" lvl="0" marL="0" rtl="0" algn="l">
                        <a:spcBef>
                          <a:spcPts val="0"/>
                        </a:spcBef>
                        <a:spcAft>
                          <a:spcPts val="0"/>
                        </a:spcAft>
                        <a:buNone/>
                      </a:pPr>
                      <a:r>
                        <a:rPr b="1" lang="en-US">
                          <a:solidFill>
                            <a:schemeClr val="lt1"/>
                          </a:solidFill>
                        </a:rPr>
                        <a:t>As a novice Investor, I want to never run out of demo currency, and practice unlimited number of times</a:t>
                      </a:r>
                      <a:endParaRPr b="1">
                        <a:solidFill>
                          <a:schemeClr val="lt1"/>
                        </a:solidFill>
                      </a:endParaRPr>
                    </a:p>
                  </a:txBody>
                  <a:tcPr marT="91425" marB="91425" marR="91425" marL="91425"/>
                </a:tc>
                <a:tc hMerge="1"/>
                <a:tc hMerge="1"/>
                <a:tc h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91" name="Shape 591"/>
        <p:cNvGrpSpPr/>
        <p:nvPr/>
      </p:nvGrpSpPr>
      <p:grpSpPr>
        <a:xfrm>
          <a:off x="0" y="0"/>
          <a:ext cx="0" cy="0"/>
          <a:chOff x="0" y="0"/>
          <a:chExt cx="0" cy="0"/>
        </a:xfrm>
      </p:grpSpPr>
      <p:sp>
        <p:nvSpPr>
          <p:cNvPr id="592" name="Google Shape;592;p60"/>
          <p:cNvSpPr txBox="1"/>
          <p:nvPr>
            <p:ph type="title"/>
          </p:nvPr>
        </p:nvSpPr>
        <p:spPr>
          <a:xfrm>
            <a:off x="821500" y="0"/>
            <a:ext cx="9914100" cy="8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3 - Burndown</a:t>
            </a:r>
            <a:endParaRPr/>
          </a:p>
        </p:txBody>
      </p:sp>
      <p:sp>
        <p:nvSpPr>
          <p:cNvPr id="593" name="Google Shape;593;p6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4" name="Google Shape;594;p6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pic>
        <p:nvPicPr>
          <p:cNvPr id="595" name="Google Shape;595;p60"/>
          <p:cNvPicPr preferRelativeResize="0"/>
          <p:nvPr/>
        </p:nvPicPr>
        <p:blipFill>
          <a:blip r:embed="rId3">
            <a:alphaModFix/>
          </a:blip>
          <a:stretch>
            <a:fillRect/>
          </a:stretch>
        </p:blipFill>
        <p:spPr>
          <a:xfrm>
            <a:off x="849751" y="1025100"/>
            <a:ext cx="11189849" cy="520458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99" name="Shape 599"/>
        <p:cNvGrpSpPr/>
        <p:nvPr/>
      </p:nvGrpSpPr>
      <p:grpSpPr>
        <a:xfrm>
          <a:off x="0" y="0"/>
          <a:ext cx="0" cy="0"/>
          <a:chOff x="0" y="0"/>
          <a:chExt cx="0" cy="0"/>
        </a:xfrm>
      </p:grpSpPr>
      <p:sp>
        <p:nvSpPr>
          <p:cNvPr id="600" name="Google Shape;600;p61"/>
          <p:cNvSpPr txBox="1"/>
          <p:nvPr>
            <p:ph type="title"/>
          </p:nvPr>
        </p:nvSpPr>
        <p:spPr>
          <a:xfrm>
            <a:off x="1267245" y="636400"/>
            <a:ext cx="47403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4  BACKLOG</a:t>
            </a:r>
            <a:endParaRPr/>
          </a:p>
        </p:txBody>
      </p:sp>
      <p:sp>
        <p:nvSpPr>
          <p:cNvPr id="601" name="Google Shape;601;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6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03" name="Google Shape;603;p6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Calibri"/>
              <a:ea typeface="Calibri"/>
              <a:cs typeface="Calibri"/>
              <a:sym typeface="Calibri"/>
            </a:endParaRPr>
          </a:p>
        </p:txBody>
      </p:sp>
      <p:graphicFrame>
        <p:nvGraphicFramePr>
          <p:cNvPr id="604" name="Google Shape;604;p61"/>
          <p:cNvGraphicFramePr/>
          <p:nvPr/>
        </p:nvGraphicFramePr>
        <p:xfrm>
          <a:off x="1021925" y="1867763"/>
          <a:ext cx="3000000" cy="3000000"/>
        </p:xfrm>
        <a:graphic>
          <a:graphicData uri="http://schemas.openxmlformats.org/drawingml/2006/table">
            <a:tbl>
              <a:tblPr>
                <a:noFill/>
                <a:tableStyleId>{4D0356BB-5A3B-481F-80C4-0DB4944693F5}</a:tableStyleId>
              </a:tblPr>
              <a:tblGrid>
                <a:gridCol w="977275"/>
                <a:gridCol w="725500"/>
                <a:gridCol w="955675"/>
                <a:gridCol w="2021300"/>
                <a:gridCol w="2306975"/>
                <a:gridCol w="3625225"/>
              </a:tblGrid>
              <a:tr h="478525">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Estimation</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User Story ID</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Feature</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User Story</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Acceptance Criteria</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en-US" sz="1200">
                          <a:solidFill>
                            <a:schemeClr val="dk1"/>
                          </a:solidFill>
                          <a:latin typeface="Calibri"/>
                          <a:ea typeface="Calibri"/>
                          <a:cs typeface="Calibri"/>
                          <a:sym typeface="Calibri"/>
                        </a:rPr>
                        <a:t>Description</a:t>
                      </a:r>
                      <a:endParaRPr b="1" sz="1200">
                        <a:solidFill>
                          <a:schemeClr val="dk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9900"/>
                    </a:solidFill>
                  </a:tcPr>
                </a:tc>
              </a:tr>
              <a:tr h="520375">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13</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IV7</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AI Chat Bot</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Understand the stock chart pattern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 Platform answers, the current market graph pattern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The user wants to understand the pattern of the currently displayed stock .</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1925425">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IV13</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Risk Assessment</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Analyze Portfolio Risk with Advanced Metrics</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 Advanced risk analysis tools with metrics like Value at Risk (VaR) and Monte Carlo simulations. - Access detailed reports and visualizations to understand potential risks associated with portfolio holdings.</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The user wants to perform a deeper analysis of their simulated portfolio's risk profile.</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520375">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IV14</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AI Chat Bot</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Get answers for trading questions</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 Platform answers stock market related question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The user wants answers related to stock market as an financial instrument.</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520375">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8</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IV15</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Dev-Ops</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Access the platform from any location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 Accessible platform from any physical location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latin typeface="Calibri"/>
                          <a:ea typeface="Calibri"/>
                          <a:cs typeface="Calibri"/>
                          <a:sym typeface="Calibri"/>
                        </a:rPr>
                        <a:t>The user wants to connect to the platform from not only one particular network/location</a:t>
                      </a:r>
                      <a:endParaRPr sz="1200">
                        <a:solidFill>
                          <a:schemeClr val="lt1"/>
                        </a:solidFill>
                        <a:latin typeface="Calibri"/>
                        <a:ea typeface="Calibri"/>
                        <a:cs typeface="Calibri"/>
                        <a:sym typeface="Calibri"/>
                      </a:endParaRPr>
                    </a:p>
                  </a:txBody>
                  <a:tcPr marT="19050" marB="19050" marR="28575" marL="28575" anchor="ctr">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8" name="Shape 608"/>
        <p:cNvGrpSpPr/>
        <p:nvPr/>
      </p:nvGrpSpPr>
      <p:grpSpPr>
        <a:xfrm>
          <a:off x="0" y="0"/>
          <a:ext cx="0" cy="0"/>
          <a:chOff x="0" y="0"/>
          <a:chExt cx="0" cy="0"/>
        </a:xfrm>
      </p:grpSpPr>
      <p:grpSp>
        <p:nvGrpSpPr>
          <p:cNvPr id="609" name="Google Shape;609;p62"/>
          <p:cNvGrpSpPr/>
          <p:nvPr/>
        </p:nvGrpSpPr>
        <p:grpSpPr>
          <a:xfrm rot="10800000">
            <a:off x="1497225" y="2737053"/>
            <a:ext cx="1511982" cy="938120"/>
            <a:chOff x="4780827" y="2384561"/>
            <a:chExt cx="3364445" cy="2087495"/>
          </a:xfrm>
        </p:grpSpPr>
        <p:sp>
          <p:nvSpPr>
            <p:cNvPr id="610" name="Google Shape;610;p62"/>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1" name="Google Shape;611;p62"/>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12" name="Google Shape;612;p62"/>
          <p:cNvGrpSpPr/>
          <p:nvPr/>
        </p:nvGrpSpPr>
        <p:grpSpPr>
          <a:xfrm>
            <a:off x="9214352" y="2737045"/>
            <a:ext cx="1511982" cy="938120"/>
            <a:chOff x="4780827" y="2384561"/>
            <a:chExt cx="3364445" cy="2087495"/>
          </a:xfrm>
        </p:grpSpPr>
        <p:sp>
          <p:nvSpPr>
            <p:cNvPr id="613" name="Google Shape;613;p62"/>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4" name="Google Shape;614;p62"/>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15" name="Google Shape;615;p62"/>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TEST CASES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19" name="Shape 619"/>
        <p:cNvGrpSpPr/>
        <p:nvPr/>
      </p:nvGrpSpPr>
      <p:grpSpPr>
        <a:xfrm>
          <a:off x="0" y="0"/>
          <a:ext cx="0" cy="0"/>
          <a:chOff x="0" y="0"/>
          <a:chExt cx="0" cy="0"/>
        </a:xfrm>
      </p:grpSpPr>
      <p:sp>
        <p:nvSpPr>
          <p:cNvPr id="620" name="Google Shape;620;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1" name="Google Shape;621;p6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22" name="Google Shape;622;p6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graphicFrame>
        <p:nvGraphicFramePr>
          <p:cNvPr id="623" name="Google Shape;623;p63"/>
          <p:cNvGraphicFramePr/>
          <p:nvPr/>
        </p:nvGraphicFramePr>
        <p:xfrm>
          <a:off x="841275" y="1528125"/>
          <a:ext cx="3000000" cy="3000000"/>
        </p:xfrm>
        <a:graphic>
          <a:graphicData uri="http://schemas.openxmlformats.org/drawingml/2006/table">
            <a:tbl>
              <a:tblPr>
                <a:noFill/>
                <a:tableStyleId>{4D0356BB-5A3B-481F-80C4-0DB4944693F5}</a:tableStyleId>
              </a:tblPr>
              <a:tblGrid>
                <a:gridCol w="681950"/>
                <a:gridCol w="654725"/>
                <a:gridCol w="3362600"/>
                <a:gridCol w="1566425"/>
                <a:gridCol w="1566425"/>
                <a:gridCol w="1566425"/>
                <a:gridCol w="1566425"/>
              </a:tblGrid>
              <a:tr h="437300">
                <a:tc>
                  <a:txBody>
                    <a:bodyPr/>
                    <a:lstStyle/>
                    <a:p>
                      <a:pPr indent="0" lvl="0" marL="0" rtl="0" algn="ctr">
                        <a:lnSpc>
                          <a:spcPct val="115000"/>
                        </a:lnSpc>
                        <a:spcBef>
                          <a:spcPts val="0"/>
                        </a:spcBef>
                        <a:spcAft>
                          <a:spcPts val="0"/>
                        </a:spcAft>
                        <a:buNone/>
                      </a:pPr>
                      <a:r>
                        <a:rPr b="1" lang="en-US" sz="1200">
                          <a:solidFill>
                            <a:schemeClr val="lt1"/>
                          </a:solidFill>
                        </a:rPr>
                        <a:t>Test Case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User Story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Description</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Test Steps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Expected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Actual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Status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r>
              <a:tr h="1570475">
                <a:tc>
                  <a:txBody>
                    <a:bodyPr/>
                    <a:lstStyle/>
                    <a:p>
                      <a:pPr indent="0" lvl="0" marL="0" rtl="0" algn="ctr">
                        <a:lnSpc>
                          <a:spcPct val="115000"/>
                        </a:lnSpc>
                        <a:spcBef>
                          <a:spcPts val="0"/>
                        </a:spcBef>
                        <a:spcAft>
                          <a:spcPts val="0"/>
                        </a:spcAft>
                        <a:buNone/>
                      </a:pPr>
                      <a:r>
                        <a:rPr lang="en-US" sz="1200">
                          <a:solidFill>
                            <a:schemeClr val="lt1"/>
                          </a:solidFill>
                        </a:rPr>
                        <a:t>TCIV-8</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IV7</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opens a stock chart for a specific company (e.g., Apple). The platform successfully identifies and displays the current chart pattern (e.g., Head and Shoulders).</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navigates to the stock chart for a particular company (e.g., Apple).</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and identifies a pattern (e.g., Head and Shoulders) with a visual representation and/or textual label.</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and identifies the expected pattern.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rgbClr val="93C47D"/>
                          </a:highlight>
                        </a:rPr>
                        <a:t>PASS</a:t>
                      </a:r>
                      <a:endParaRPr b="1" sz="1200">
                        <a:solidFill>
                          <a:schemeClr val="dk1"/>
                        </a:solidFill>
                        <a:highlight>
                          <a:srgbClr val="93C47D"/>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335275">
                <a:tc>
                  <a:txBody>
                    <a:bodyPr/>
                    <a:lstStyle/>
                    <a:p>
                      <a:pPr indent="0" lvl="0" marL="0" rtl="0" algn="ctr">
                        <a:lnSpc>
                          <a:spcPct val="115000"/>
                        </a:lnSpc>
                        <a:spcBef>
                          <a:spcPts val="0"/>
                        </a:spcBef>
                        <a:spcAft>
                          <a:spcPts val="0"/>
                        </a:spcAft>
                        <a:buNone/>
                      </a:pPr>
                      <a:r>
                        <a:rPr lang="en-US" sz="1200">
                          <a:solidFill>
                            <a:schemeClr val="lt1"/>
                          </a:solidFill>
                        </a:rPr>
                        <a:t>TCIV-9</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IV7</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opens a stock chart with limited data points. The platform displays a message indicating insufficient data to determine a pattern.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navigates to the stock chart for a company with minimal historical data (e.g., newly IPO'd company).</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with a message indicating insufficient data for pattern recognition.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with the expected message about insufficient data.</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rgbClr val="262626"/>
                          </a:solidFill>
                          <a:highlight>
                            <a:srgbClr val="FF9900"/>
                          </a:highlight>
                        </a:rPr>
                        <a:t>FAIL</a:t>
                      </a:r>
                      <a:endParaRPr b="1" sz="1200">
                        <a:solidFill>
                          <a:srgbClr val="262626"/>
                        </a:solidFill>
                        <a:highlight>
                          <a:srgbClr val="FF9900"/>
                        </a:highlight>
                      </a:endParaRPr>
                    </a:p>
                    <a:p>
                      <a:pPr indent="0" lvl="0" marL="0" rtl="0" algn="ctr">
                        <a:lnSpc>
                          <a:spcPct val="115000"/>
                        </a:lnSpc>
                        <a:spcBef>
                          <a:spcPts val="0"/>
                        </a:spcBef>
                        <a:spcAft>
                          <a:spcPts val="0"/>
                        </a:spcAft>
                        <a:buNone/>
                      </a:pPr>
                      <a:r>
                        <a:t/>
                      </a:r>
                      <a:endParaRPr b="1" sz="1200">
                        <a:solidFill>
                          <a:schemeClr val="dk1"/>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00075">
                <a:tc>
                  <a:txBody>
                    <a:bodyPr/>
                    <a:lstStyle/>
                    <a:p>
                      <a:pPr indent="0" lvl="0" marL="0" rtl="0" algn="ctr">
                        <a:lnSpc>
                          <a:spcPct val="115000"/>
                        </a:lnSpc>
                        <a:spcBef>
                          <a:spcPts val="0"/>
                        </a:spcBef>
                        <a:spcAft>
                          <a:spcPts val="0"/>
                        </a:spcAft>
                        <a:buNone/>
                      </a:pPr>
                      <a:r>
                        <a:rPr lang="en-US" sz="1200">
                          <a:solidFill>
                            <a:schemeClr val="lt1"/>
                          </a:solidFill>
                        </a:rPr>
                        <a:t>TCIV-10</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IV7</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opens a completely flat stock chart. The platform displays a message indicating no clear pattern detected.</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navigates to the stock chart for a company with a flat price movement over a period.</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with a message indicating no clear pattern detected.</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displays the stock chart with the expected message about no clear pattern.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US" sz="1200">
                          <a:solidFill>
                            <a:schemeClr val="dk1"/>
                          </a:solidFill>
                          <a:highlight>
                            <a:schemeClr val="accent2"/>
                          </a:highlight>
                        </a:rPr>
                        <a:t>PASS</a:t>
                      </a:r>
                      <a:endParaRPr b="1" sz="1200">
                        <a:solidFill>
                          <a:srgbClr val="262626"/>
                        </a:solidFill>
                        <a:highlight>
                          <a:srgbClr val="FF9900"/>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624" name="Google Shape;624;p63"/>
          <p:cNvSpPr txBox="1"/>
          <p:nvPr>
            <p:ph type="title"/>
          </p:nvPr>
        </p:nvSpPr>
        <p:spPr>
          <a:xfrm>
            <a:off x="841270" y="146550"/>
            <a:ext cx="47403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TEST CASES - Sprint 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28" name="Shape 628"/>
        <p:cNvGrpSpPr/>
        <p:nvPr/>
      </p:nvGrpSpPr>
      <p:grpSpPr>
        <a:xfrm>
          <a:off x="0" y="0"/>
          <a:ext cx="0" cy="0"/>
          <a:chOff x="0" y="0"/>
          <a:chExt cx="0" cy="0"/>
        </a:xfrm>
      </p:grpSpPr>
      <p:sp>
        <p:nvSpPr>
          <p:cNvPr id="629" name="Google Shape;629;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0" name="Google Shape;630;p64"/>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31" name="Google Shape;631;p6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sp>
        <p:nvSpPr>
          <p:cNvPr id="632" name="Google Shape;632;p64"/>
          <p:cNvSpPr txBox="1"/>
          <p:nvPr>
            <p:ph type="title"/>
          </p:nvPr>
        </p:nvSpPr>
        <p:spPr>
          <a:xfrm>
            <a:off x="841270" y="146550"/>
            <a:ext cx="47403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TEST CASES - Sprint 4</a:t>
            </a:r>
            <a:endParaRPr/>
          </a:p>
        </p:txBody>
      </p:sp>
      <p:graphicFrame>
        <p:nvGraphicFramePr>
          <p:cNvPr id="633" name="Google Shape;633;p64"/>
          <p:cNvGraphicFramePr/>
          <p:nvPr/>
        </p:nvGraphicFramePr>
        <p:xfrm>
          <a:off x="841263" y="1260925"/>
          <a:ext cx="3000000" cy="3000000"/>
        </p:xfrm>
        <a:graphic>
          <a:graphicData uri="http://schemas.openxmlformats.org/drawingml/2006/table">
            <a:tbl>
              <a:tblPr>
                <a:noFill/>
                <a:tableStyleId>{4D0356BB-5A3B-481F-80C4-0DB4944693F5}</a:tableStyleId>
              </a:tblPr>
              <a:tblGrid>
                <a:gridCol w="766525"/>
                <a:gridCol w="724425"/>
                <a:gridCol w="3208350"/>
                <a:gridCol w="1566425"/>
                <a:gridCol w="1566425"/>
                <a:gridCol w="1566425"/>
                <a:gridCol w="1566425"/>
              </a:tblGrid>
              <a:tr h="518400">
                <a:tc>
                  <a:txBody>
                    <a:bodyPr/>
                    <a:lstStyle/>
                    <a:p>
                      <a:pPr indent="0" lvl="0" marL="0" rtl="0" algn="ctr">
                        <a:lnSpc>
                          <a:spcPct val="115000"/>
                        </a:lnSpc>
                        <a:spcBef>
                          <a:spcPts val="0"/>
                        </a:spcBef>
                        <a:spcAft>
                          <a:spcPts val="0"/>
                        </a:spcAft>
                        <a:buNone/>
                      </a:pPr>
                      <a:r>
                        <a:rPr b="1" lang="en-US" sz="1200">
                          <a:solidFill>
                            <a:schemeClr val="lt1"/>
                          </a:solidFill>
                        </a:rPr>
                        <a:t>Test Case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User Story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Description</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Test Steps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Expected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Actual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Status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r>
              <a:tr h="1502600">
                <a:tc>
                  <a:txBody>
                    <a:bodyPr/>
                    <a:lstStyle/>
                    <a:p>
                      <a:pPr indent="0" lvl="0" marL="0" rtl="0" algn="ctr">
                        <a:lnSpc>
                          <a:spcPct val="115000"/>
                        </a:lnSpc>
                        <a:spcBef>
                          <a:spcPts val="0"/>
                        </a:spcBef>
                        <a:spcAft>
                          <a:spcPts val="0"/>
                        </a:spcAft>
                        <a:buNone/>
                      </a:pPr>
                      <a:r>
                        <a:rPr lang="en-US" sz="1200">
                          <a:solidFill>
                            <a:schemeClr val="lt1"/>
                          </a:solidFill>
                        </a:rPr>
                        <a:t>TCIV-11</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IV14</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asks the chatbot a question about a specific stock market term (e.g., "What is a P/E Ratio?"). The chatbot provides a clear and accurate definition.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interacts with the chatbot and asks a question about a defined term (e.g., "What is a P/E Ratio?").</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retrieves and displays a clear and accurate definition of the term (e.g., Price-to-Earnings Ratio).</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retrieves and displays the expected definition of the term.</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chemeClr val="accent2"/>
                          </a:highlight>
                        </a:rPr>
                        <a:t>Pass</a:t>
                      </a:r>
                      <a:endParaRPr b="1" sz="1200">
                        <a:solidFill>
                          <a:schemeClr val="dk1"/>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711825">
                <a:tc>
                  <a:txBody>
                    <a:bodyPr/>
                    <a:lstStyle/>
                    <a:p>
                      <a:pPr indent="0" lvl="0" marL="0" rtl="0" algn="ctr">
                        <a:lnSpc>
                          <a:spcPct val="115000"/>
                        </a:lnSpc>
                        <a:spcBef>
                          <a:spcPts val="0"/>
                        </a:spcBef>
                        <a:spcAft>
                          <a:spcPts val="0"/>
                        </a:spcAft>
                        <a:buNone/>
                      </a:pPr>
                      <a:r>
                        <a:rPr lang="en-US" sz="1200">
                          <a:solidFill>
                            <a:schemeClr val="lt1"/>
                          </a:solidFill>
                        </a:rPr>
                        <a:t>TCIV-12</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IV14</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asks the chatbot a question outside its knowledge base (e.g., "What will the stock market do tomorrow?"). The chatbot acknowledges its limitations and offers resources for further research.</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interacts with the chatbot and asks a question beyond its knowledge (e.g., "What will the stock market do tomorrow?").</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acknowledges it cannot predict the future and offers resources for further research (e.g., market news, analyst reports).</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provides the expected response acknowledging limitations and offering resources.</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chemeClr val="accent2"/>
                          </a:highlight>
                        </a:rPr>
                        <a:t>Pass</a:t>
                      </a:r>
                      <a:endParaRPr b="1" sz="1200">
                        <a:solidFill>
                          <a:schemeClr val="dk1"/>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502600">
                <a:tc>
                  <a:txBody>
                    <a:bodyPr/>
                    <a:lstStyle/>
                    <a:p>
                      <a:pPr indent="0" lvl="0" marL="0" rtl="0" algn="ctr">
                        <a:lnSpc>
                          <a:spcPct val="115000"/>
                        </a:lnSpc>
                        <a:spcBef>
                          <a:spcPts val="0"/>
                        </a:spcBef>
                        <a:spcAft>
                          <a:spcPts val="0"/>
                        </a:spcAft>
                        <a:buNone/>
                      </a:pPr>
                      <a:r>
                        <a:rPr lang="en-US" sz="1200">
                          <a:solidFill>
                            <a:schemeClr val="lt1"/>
                          </a:solidFill>
                        </a:rPr>
                        <a:t>TCIV-13</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IV14</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asks the chatbot a question with misspelled terminology (e.g., "Whats a PE ratio?"). The chatbot recognizes the misspelling and provides the correct answer (P/E Ratio definition).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interacts with the chatbot and asks a question with a misspelling (e.g., "Whats a PE ratio?").</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recognizes the misspelling, corrects it internally (e.g., P/E Ratio), and provides a clear definition of the intended term.</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recognizes the misspelling, corrects it, and delivers the expected definition.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chemeClr val="accent2"/>
                          </a:highlight>
                        </a:rPr>
                        <a:t>Pass</a:t>
                      </a:r>
                      <a:endParaRPr b="1" sz="1200">
                        <a:solidFill>
                          <a:schemeClr val="dk1"/>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09" name="Shape 209"/>
        <p:cNvGrpSpPr/>
        <p:nvPr/>
      </p:nvGrpSpPr>
      <p:grpSpPr>
        <a:xfrm>
          <a:off x="0" y="0"/>
          <a:ext cx="0" cy="0"/>
          <a:chOff x="0" y="0"/>
          <a:chExt cx="0" cy="0"/>
        </a:xfrm>
      </p:grpSpPr>
      <p:sp>
        <p:nvSpPr>
          <p:cNvPr id="210" name="Google Shape;210;p20"/>
          <p:cNvSpPr txBox="1"/>
          <p:nvPr>
            <p:ph type="title"/>
          </p:nvPr>
        </p:nvSpPr>
        <p:spPr>
          <a:xfrm>
            <a:off x="1382949" y="404036"/>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IMPROVEMENTS FROM FEEDBACK</a:t>
            </a:r>
            <a:endParaRPr/>
          </a:p>
        </p:txBody>
      </p:sp>
      <p:sp>
        <p:nvSpPr>
          <p:cNvPr id="211" name="Google Shape;211;p20"/>
          <p:cNvSpPr txBox="1"/>
          <p:nvPr>
            <p:ph idx="1" type="body"/>
          </p:nvPr>
        </p:nvSpPr>
        <p:spPr>
          <a:xfrm>
            <a:off x="1460779" y="1552950"/>
            <a:ext cx="10437900" cy="46887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AutoNum type="arabicPeriod" startAt="9"/>
            </a:pPr>
            <a:r>
              <a:rPr lang="en-US"/>
              <a:t>Revamped Test cases page (looked ugly prev)</a:t>
            </a:r>
            <a:endParaRPr/>
          </a:p>
          <a:p>
            <a:pPr indent="-342900" lvl="0" marL="457200" rtl="0" algn="l">
              <a:lnSpc>
                <a:spcPct val="150000"/>
              </a:lnSpc>
              <a:spcBef>
                <a:spcPts val="0"/>
              </a:spcBef>
              <a:spcAft>
                <a:spcPts val="0"/>
              </a:spcAft>
              <a:buSzPts val="1800"/>
              <a:buAutoNum type="arabicPeriod" startAt="9"/>
            </a:pPr>
            <a:r>
              <a:rPr lang="en-US"/>
              <a:t>Added completion status</a:t>
            </a:r>
            <a:endParaRPr/>
          </a:p>
          <a:p>
            <a:pPr indent="-342900" lvl="0" marL="457200" rtl="0" algn="l">
              <a:lnSpc>
                <a:spcPct val="150000"/>
              </a:lnSpc>
              <a:spcBef>
                <a:spcPts val="0"/>
              </a:spcBef>
              <a:spcAft>
                <a:spcPts val="0"/>
              </a:spcAft>
              <a:buSzPts val="1800"/>
              <a:buAutoNum type="arabicPeriod" startAt="9"/>
            </a:pPr>
            <a:r>
              <a:rPr lang="en-US"/>
              <a:t>Fixed calculation for story point completion(extra 5 points last time)</a:t>
            </a:r>
            <a:endParaRPr/>
          </a:p>
          <a:p>
            <a:pPr indent="-342900" lvl="0" marL="457200" rtl="0" algn="l">
              <a:lnSpc>
                <a:spcPct val="150000"/>
              </a:lnSpc>
              <a:spcBef>
                <a:spcPts val="0"/>
              </a:spcBef>
              <a:spcAft>
                <a:spcPts val="0"/>
              </a:spcAft>
              <a:buSzPts val="1800"/>
              <a:buAutoNum type="arabicPeriod" startAt="9"/>
            </a:pPr>
            <a:r>
              <a:rPr lang="en-US"/>
              <a:t>Added Average velocity (Missing last time)</a:t>
            </a:r>
            <a:endParaRPr/>
          </a:p>
          <a:p>
            <a:pPr indent="-342900" lvl="0" marL="457200" rtl="0" algn="l">
              <a:lnSpc>
                <a:spcPct val="150000"/>
              </a:lnSpc>
              <a:spcBef>
                <a:spcPts val="0"/>
              </a:spcBef>
              <a:spcAft>
                <a:spcPts val="0"/>
              </a:spcAft>
              <a:buSzPts val="1800"/>
              <a:buAutoNum type="arabicPeriod" startAt="9"/>
            </a:pPr>
            <a:r>
              <a:rPr lang="en-US"/>
              <a:t>Multiple Burndown charts</a:t>
            </a:r>
            <a:endParaRPr/>
          </a:p>
          <a:p>
            <a:pPr indent="-342900" lvl="0" marL="457200" rtl="0" algn="l">
              <a:lnSpc>
                <a:spcPct val="150000"/>
              </a:lnSpc>
              <a:spcBef>
                <a:spcPts val="0"/>
              </a:spcBef>
              <a:spcAft>
                <a:spcPts val="0"/>
              </a:spcAft>
              <a:buSzPts val="1800"/>
              <a:buAutoNum type="arabicPeriod" startAt="9"/>
            </a:pPr>
            <a:r>
              <a:rPr lang="en-US"/>
              <a:t>Prevented Text Chopping</a:t>
            </a:r>
            <a:endParaRPr/>
          </a:p>
          <a:p>
            <a:pPr indent="-342900" lvl="0" marL="457200" rtl="0" algn="l">
              <a:lnSpc>
                <a:spcPct val="150000"/>
              </a:lnSpc>
              <a:spcBef>
                <a:spcPts val="0"/>
              </a:spcBef>
              <a:spcAft>
                <a:spcPts val="0"/>
              </a:spcAft>
              <a:buSzPts val="1800"/>
              <a:buAutoNum type="arabicPeriod" startAt="9"/>
            </a:pPr>
            <a:r>
              <a:rPr lang="en-US"/>
              <a:t>Only used User Story as the title</a:t>
            </a:r>
            <a:endParaRPr/>
          </a:p>
        </p:txBody>
      </p:sp>
      <p:sp>
        <p:nvSpPr>
          <p:cNvPr id="212" name="Google Shape;212;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3" name="Google Shape;213;p2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37" name="Shape 637"/>
        <p:cNvGrpSpPr/>
        <p:nvPr/>
      </p:nvGrpSpPr>
      <p:grpSpPr>
        <a:xfrm>
          <a:off x="0" y="0"/>
          <a:ext cx="0" cy="0"/>
          <a:chOff x="0" y="0"/>
          <a:chExt cx="0" cy="0"/>
        </a:xfrm>
      </p:grpSpPr>
      <p:sp>
        <p:nvSpPr>
          <p:cNvPr id="638" name="Google Shape;638;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9" name="Google Shape;639;p65"/>
          <p:cNvSpPr/>
          <p:nvPr/>
        </p:nvSpPr>
        <p:spPr>
          <a:xfrm>
            <a:off x="651751" y="674734"/>
            <a:ext cx="45600" cy="5327100"/>
          </a:xfrm>
          <a:prstGeom prst="rect">
            <a:avLst/>
          </a:prstGeom>
          <a:no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640" name="Google Shape;640;p65"/>
          <p:cNvSpPr txBox="1"/>
          <p:nvPr>
            <p:ph type="title"/>
          </p:nvPr>
        </p:nvSpPr>
        <p:spPr>
          <a:xfrm>
            <a:off x="841270" y="146550"/>
            <a:ext cx="47403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TEST CASES - Sprint 4</a:t>
            </a:r>
            <a:endParaRPr/>
          </a:p>
        </p:txBody>
      </p:sp>
      <p:graphicFrame>
        <p:nvGraphicFramePr>
          <p:cNvPr id="641" name="Google Shape;641;p65"/>
          <p:cNvGraphicFramePr/>
          <p:nvPr/>
        </p:nvGraphicFramePr>
        <p:xfrm>
          <a:off x="841300" y="1291675"/>
          <a:ext cx="3000000" cy="3000000"/>
        </p:xfrm>
        <a:graphic>
          <a:graphicData uri="http://schemas.openxmlformats.org/drawingml/2006/table">
            <a:tbl>
              <a:tblPr>
                <a:noFill/>
                <a:tableStyleId>{4D0356BB-5A3B-481F-80C4-0DB4944693F5}</a:tableStyleId>
              </a:tblPr>
              <a:tblGrid>
                <a:gridCol w="926525"/>
                <a:gridCol w="801375"/>
                <a:gridCol w="2971350"/>
                <a:gridCol w="1566425"/>
                <a:gridCol w="1566425"/>
                <a:gridCol w="1566425"/>
                <a:gridCol w="1566425"/>
              </a:tblGrid>
              <a:tr h="359800">
                <a:tc>
                  <a:txBody>
                    <a:bodyPr/>
                    <a:lstStyle/>
                    <a:p>
                      <a:pPr indent="0" lvl="0" marL="0" rtl="0" algn="ctr">
                        <a:lnSpc>
                          <a:spcPct val="115000"/>
                        </a:lnSpc>
                        <a:spcBef>
                          <a:spcPts val="0"/>
                        </a:spcBef>
                        <a:spcAft>
                          <a:spcPts val="0"/>
                        </a:spcAft>
                        <a:buNone/>
                      </a:pPr>
                      <a:r>
                        <a:rPr b="1" lang="en-US" sz="1200">
                          <a:solidFill>
                            <a:schemeClr val="lt1"/>
                          </a:solidFill>
                        </a:rPr>
                        <a:t>Test Case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User Story ID</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Description</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Test Steps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Expected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Actual Results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US" sz="1200">
                          <a:solidFill>
                            <a:schemeClr val="lt1"/>
                          </a:solidFill>
                        </a:rPr>
                        <a:t>Status</a:t>
                      </a:r>
                      <a:endParaRPr b="1"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solidFill>
                      <a:schemeClr val="accent3"/>
                    </a:solidFill>
                  </a:tcPr>
                </a:tc>
              </a:tr>
              <a:tr h="2183550">
                <a:tc>
                  <a:txBody>
                    <a:bodyPr/>
                    <a:lstStyle/>
                    <a:p>
                      <a:pPr indent="0" lvl="0" marL="0" rtl="0" algn="ctr">
                        <a:lnSpc>
                          <a:spcPct val="115000"/>
                        </a:lnSpc>
                        <a:spcBef>
                          <a:spcPts val="0"/>
                        </a:spcBef>
                        <a:spcAft>
                          <a:spcPts val="0"/>
                        </a:spcAft>
                        <a:buNone/>
                      </a:pPr>
                      <a:r>
                        <a:rPr lang="en-US" sz="1200">
                          <a:solidFill>
                            <a:schemeClr val="lt1"/>
                          </a:solidFill>
                        </a:rPr>
                        <a:t>TCIV-14</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IV14</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asks the chatbot a question with an open-ended format (e.g., "Is this stock a good buy?"). The chatbot avoids providing financial advice and directs the user to conduct their own research while offering relevant information (e.g., historical performance, analyst ratings).</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interacts with the chatbot and asks an open-ended question about a stock's buying potential.</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avoids giving financial advice, encourages the user to do their own research, and offers relevant data points (e.g., historical price charts, analyst ratings).</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chatbot provides the expected response, avoiding advice and offering relevant information.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rgbClr val="FF9900"/>
                          </a:highlight>
                        </a:rPr>
                        <a:t>Fail</a:t>
                      </a:r>
                      <a:endParaRPr b="1" sz="1200">
                        <a:solidFill>
                          <a:schemeClr val="dk1"/>
                        </a:solidFill>
                        <a:highlight>
                          <a:srgbClr val="FF9900"/>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811750">
                <a:tc>
                  <a:txBody>
                    <a:bodyPr/>
                    <a:lstStyle/>
                    <a:p>
                      <a:pPr indent="0" lvl="0" marL="0" rtl="0" algn="ctr">
                        <a:lnSpc>
                          <a:spcPct val="115000"/>
                        </a:lnSpc>
                        <a:spcBef>
                          <a:spcPts val="0"/>
                        </a:spcBef>
                        <a:spcAft>
                          <a:spcPts val="0"/>
                        </a:spcAft>
                        <a:buNone/>
                      </a:pPr>
                      <a:r>
                        <a:rPr lang="en-US" sz="1200">
                          <a:solidFill>
                            <a:schemeClr val="lt1"/>
                          </a:solidFill>
                        </a:rPr>
                        <a:t>TCIV-15</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IV15</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logs in to the platform from a web browser on a laptop computer. The platform loads successfully.</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opens a web browser on a laptop and attempts to log in to the platform.</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successfully authenticates the user and displays the main interface.</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allows user login and displays the expected interface.</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chemeClr val="dk1"/>
                          </a:solidFill>
                          <a:highlight>
                            <a:schemeClr val="accent2"/>
                          </a:highlight>
                        </a:rPr>
                        <a:t>Pass</a:t>
                      </a:r>
                      <a:endParaRPr b="1" sz="1200">
                        <a:solidFill>
                          <a:schemeClr val="dk1"/>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1107500">
                <a:tc>
                  <a:txBody>
                    <a:bodyPr/>
                    <a:lstStyle/>
                    <a:p>
                      <a:pPr indent="0" lvl="0" marL="0" rtl="0" algn="ctr">
                        <a:lnSpc>
                          <a:spcPct val="115000"/>
                        </a:lnSpc>
                        <a:spcBef>
                          <a:spcPts val="0"/>
                        </a:spcBef>
                        <a:spcAft>
                          <a:spcPts val="0"/>
                        </a:spcAft>
                        <a:buNone/>
                      </a:pPr>
                      <a:r>
                        <a:rPr lang="en-US" sz="1200">
                          <a:solidFill>
                            <a:schemeClr val="lt1"/>
                          </a:solidFill>
                        </a:rPr>
                        <a:t>TCIV-16</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IV15</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User logs in to the platform from a mobile app on a smartphone using a cellular network connection. The platform loads successfully.</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1. User opens the platform's mobile app on a smartphone with a cellular data connection and attempts to log in.</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solidFill>
                            <a:schemeClr val="lt1"/>
                          </a:solidFill>
                        </a:rPr>
                        <a:t>The platform successfully authentic</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lt1"/>
                        </a:solidFill>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solidFill>
                            <a:srgbClr val="262626"/>
                          </a:solidFill>
                          <a:highlight>
                            <a:schemeClr val="accent2"/>
                          </a:highlight>
                        </a:rPr>
                        <a:t>Pass</a:t>
                      </a:r>
                      <a:endParaRPr b="1" sz="1200">
                        <a:solidFill>
                          <a:srgbClr val="262626"/>
                        </a:solidFill>
                        <a:highlight>
                          <a:schemeClr val="accent2"/>
                        </a:highlight>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642" name="Google Shape;642;p6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6" name="Shape 646"/>
        <p:cNvGrpSpPr/>
        <p:nvPr/>
      </p:nvGrpSpPr>
      <p:grpSpPr>
        <a:xfrm>
          <a:off x="0" y="0"/>
          <a:ext cx="0" cy="0"/>
          <a:chOff x="0" y="0"/>
          <a:chExt cx="0" cy="0"/>
        </a:xfrm>
      </p:grpSpPr>
      <p:grpSp>
        <p:nvGrpSpPr>
          <p:cNvPr id="647" name="Google Shape;647;p66"/>
          <p:cNvGrpSpPr/>
          <p:nvPr/>
        </p:nvGrpSpPr>
        <p:grpSpPr>
          <a:xfrm rot="10800000">
            <a:off x="1497225" y="2737053"/>
            <a:ext cx="1511982" cy="938120"/>
            <a:chOff x="4780827" y="2384561"/>
            <a:chExt cx="3364445" cy="2087495"/>
          </a:xfrm>
        </p:grpSpPr>
        <p:sp>
          <p:nvSpPr>
            <p:cNvPr id="648" name="Google Shape;648;p6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9" name="Google Shape;649;p6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50" name="Google Shape;650;p66"/>
          <p:cNvGrpSpPr/>
          <p:nvPr/>
        </p:nvGrpSpPr>
        <p:grpSpPr>
          <a:xfrm>
            <a:off x="9255452" y="2737045"/>
            <a:ext cx="1511982" cy="938120"/>
            <a:chOff x="4780827" y="2384561"/>
            <a:chExt cx="3364445" cy="2087495"/>
          </a:xfrm>
        </p:grpSpPr>
        <p:sp>
          <p:nvSpPr>
            <p:cNvPr id="651" name="Google Shape;651;p6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2" name="Google Shape;652;p6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53" name="Google Shape;653;p66"/>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4</a:t>
            </a:r>
            <a:endParaRPr sz="4800">
              <a:latin typeface="Twentieth Century"/>
              <a:ea typeface="Twentieth Century"/>
              <a:cs typeface="Twentieth Century"/>
              <a:sym typeface="Twentieth Centur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57" name="Shape 657"/>
        <p:cNvGrpSpPr/>
        <p:nvPr/>
      </p:nvGrpSpPr>
      <p:grpSpPr>
        <a:xfrm>
          <a:off x="0" y="0"/>
          <a:ext cx="0" cy="0"/>
          <a:chOff x="0" y="0"/>
          <a:chExt cx="0" cy="0"/>
        </a:xfrm>
      </p:grpSpPr>
      <p:sp>
        <p:nvSpPr>
          <p:cNvPr id="658" name="Google Shape;658;p67"/>
          <p:cNvSpPr txBox="1"/>
          <p:nvPr>
            <p:ph type="title"/>
          </p:nvPr>
        </p:nvSpPr>
        <p:spPr>
          <a:xfrm>
            <a:off x="847425" y="561425"/>
            <a:ext cx="9914100" cy="8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4 - Stories </a:t>
            </a:r>
            <a:r>
              <a:rPr b="1" lang="en-US" sz="4000">
                <a:solidFill>
                  <a:schemeClr val="accent2"/>
                </a:solidFill>
                <a:latin typeface="Twentieth Century"/>
                <a:ea typeface="Twentieth Century"/>
                <a:cs typeface="Twentieth Century"/>
                <a:sym typeface="Twentieth Century"/>
              </a:rPr>
              <a:t>Complete</a:t>
            </a:r>
            <a:endParaRPr>
              <a:solidFill>
                <a:schemeClr val="accent2"/>
              </a:solidFill>
            </a:endParaRPr>
          </a:p>
        </p:txBody>
      </p:sp>
      <p:sp>
        <p:nvSpPr>
          <p:cNvPr id="659" name="Google Shape;659;p67"/>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0" name="Google Shape;660;p67"/>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graphicFrame>
        <p:nvGraphicFramePr>
          <p:cNvPr id="661" name="Google Shape;661;p67"/>
          <p:cNvGraphicFramePr/>
          <p:nvPr/>
        </p:nvGraphicFramePr>
        <p:xfrm>
          <a:off x="917925" y="1988925"/>
          <a:ext cx="3000000" cy="3000000"/>
        </p:xfrm>
        <a:graphic>
          <a:graphicData uri="http://schemas.openxmlformats.org/drawingml/2006/table">
            <a:tbl>
              <a:tblPr>
                <a:noFill/>
                <a:tableStyleId>{383C5242-5C02-49A6-AFCB-0D60A4A3C95B}</a:tableStyleId>
              </a:tblPr>
              <a:tblGrid>
                <a:gridCol w="1327275"/>
                <a:gridCol w="4099600"/>
                <a:gridCol w="2713450"/>
                <a:gridCol w="2713450"/>
              </a:tblGrid>
              <a:tr h="100000">
                <a:tc>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User Story Id </a:t>
                      </a:r>
                      <a:endParaRPr b="1"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User Story </a:t>
                      </a:r>
                      <a:endParaRPr b="1"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Points</a:t>
                      </a:r>
                      <a:endParaRPr b="1"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Status</a:t>
                      </a:r>
                      <a:endParaRPr b="1" sz="1500">
                        <a:solidFill>
                          <a:schemeClr val="lt1"/>
                        </a:solidFill>
                        <a:latin typeface="Calibri"/>
                        <a:ea typeface="Calibri"/>
                        <a:cs typeface="Calibri"/>
                        <a:sym typeface="Calibri"/>
                      </a:endParaRPr>
                    </a:p>
                  </a:txBody>
                  <a:tcPr marT="91425" marB="91425" marR="91425" marL="91425">
                    <a:solidFill>
                      <a:schemeClr val="accent6"/>
                    </a:solidFill>
                  </a:tcPr>
                </a:tc>
              </a:tr>
              <a:tr h="372200">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IV7</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Understand the stock chart pattern</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13</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1500">
                          <a:solidFill>
                            <a:schemeClr val="dk1"/>
                          </a:solidFill>
                          <a:highlight>
                            <a:schemeClr val="accent2"/>
                          </a:highlight>
                          <a:latin typeface="Calibri"/>
                          <a:ea typeface="Calibri"/>
                          <a:cs typeface="Calibri"/>
                          <a:sym typeface="Calibri"/>
                        </a:rPr>
                        <a:t>COMPLETE</a:t>
                      </a:r>
                      <a:endParaRPr sz="1500">
                        <a:solidFill>
                          <a:schemeClr val="dk1"/>
                        </a:solidFill>
                        <a:highlight>
                          <a:schemeClr val="accent2"/>
                        </a:highlight>
                        <a:latin typeface="Calibri"/>
                        <a:ea typeface="Calibri"/>
                        <a:cs typeface="Calibri"/>
                        <a:sym typeface="Calibri"/>
                      </a:endParaRPr>
                    </a:p>
                  </a:txBody>
                  <a:tcPr marT="91425" marB="91425" marR="91425" marL="91425"/>
                </a:tc>
              </a:tr>
              <a:tr h="372200">
                <a:tc gridSpan="4">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As a novice Investor, I </a:t>
                      </a:r>
                      <a:r>
                        <a:rPr lang="en-US" sz="1500">
                          <a:solidFill>
                            <a:schemeClr val="lt1"/>
                          </a:solidFill>
                          <a:latin typeface="Calibri"/>
                          <a:ea typeface="Calibri"/>
                          <a:cs typeface="Calibri"/>
                          <a:sym typeface="Calibri"/>
                        </a:rPr>
                        <a:t>want to understand the pattern of the currently displayed stock .</a:t>
                      </a:r>
                      <a:endParaRPr b="1" sz="1500">
                        <a:solidFill>
                          <a:schemeClr val="lt1"/>
                        </a:solidFill>
                        <a:latin typeface="Calibri"/>
                        <a:ea typeface="Calibri"/>
                        <a:cs typeface="Calibri"/>
                        <a:sym typeface="Calibri"/>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IV14</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Get answers for trading questions </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1500">
                          <a:solidFill>
                            <a:schemeClr val="dk1"/>
                          </a:solidFill>
                          <a:highlight>
                            <a:schemeClr val="accent2"/>
                          </a:highlight>
                          <a:latin typeface="Calibri"/>
                          <a:ea typeface="Calibri"/>
                          <a:cs typeface="Calibri"/>
                          <a:sym typeface="Calibri"/>
                        </a:rPr>
                        <a:t>COMPLETE</a:t>
                      </a:r>
                      <a:endParaRPr sz="1500">
                        <a:solidFill>
                          <a:schemeClr val="lt1"/>
                        </a:solidFill>
                        <a:latin typeface="Calibri"/>
                        <a:ea typeface="Calibri"/>
                        <a:cs typeface="Calibri"/>
                        <a:sym typeface="Calibri"/>
                      </a:endParaRPr>
                    </a:p>
                  </a:txBody>
                  <a:tcPr marT="91425" marB="91425" marR="91425" marL="91425"/>
                </a:tc>
              </a:tr>
              <a:tr h="372200">
                <a:tc gridSpan="4">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As a novice Investor, I </a:t>
                      </a:r>
                      <a:r>
                        <a:rPr lang="en-US" sz="1500">
                          <a:solidFill>
                            <a:schemeClr val="lt1"/>
                          </a:solidFill>
                          <a:latin typeface="Calibri"/>
                          <a:ea typeface="Calibri"/>
                          <a:cs typeface="Calibri"/>
                          <a:sym typeface="Calibri"/>
                        </a:rPr>
                        <a:t>want answers related to stock market as an financial instrument.</a:t>
                      </a:r>
                      <a:endParaRPr b="1" sz="1500">
                        <a:solidFill>
                          <a:schemeClr val="lt1"/>
                        </a:solidFill>
                        <a:latin typeface="Calibri"/>
                        <a:ea typeface="Calibri"/>
                        <a:cs typeface="Calibri"/>
                        <a:sym typeface="Calibri"/>
                      </a:endParaRPr>
                    </a:p>
                  </a:txBody>
                  <a:tcPr marT="91425" marB="91425" marR="91425" marL="91425"/>
                </a:tc>
                <a:tc hMerge="1"/>
                <a:tc hMerge="1"/>
                <a:tc hMerge="1"/>
              </a:tr>
              <a:tr h="372200">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IV15</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Access the platform from any location</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1500">
                          <a:solidFill>
                            <a:schemeClr val="dk1"/>
                          </a:solidFill>
                          <a:highlight>
                            <a:schemeClr val="accent2"/>
                          </a:highlight>
                          <a:latin typeface="Calibri"/>
                          <a:ea typeface="Calibri"/>
                          <a:cs typeface="Calibri"/>
                          <a:sym typeface="Calibri"/>
                        </a:rPr>
                        <a:t>COMPLETE</a:t>
                      </a:r>
                      <a:endParaRPr sz="1500">
                        <a:solidFill>
                          <a:schemeClr val="lt1"/>
                        </a:solidFill>
                        <a:latin typeface="Calibri"/>
                        <a:ea typeface="Calibri"/>
                        <a:cs typeface="Calibri"/>
                        <a:sym typeface="Calibri"/>
                      </a:endParaRPr>
                    </a:p>
                  </a:txBody>
                  <a:tcPr marT="91425" marB="91425" marR="91425" marL="91425"/>
                </a:tc>
              </a:tr>
              <a:tr h="372200">
                <a:tc gridSpan="4">
                  <a:txBody>
                    <a:bodyPr/>
                    <a:lstStyle/>
                    <a:p>
                      <a:pPr indent="0" lvl="0" marL="0" rtl="0" algn="l">
                        <a:spcBef>
                          <a:spcPts val="0"/>
                        </a:spcBef>
                        <a:spcAft>
                          <a:spcPts val="0"/>
                        </a:spcAft>
                        <a:buNone/>
                      </a:pPr>
                      <a:r>
                        <a:rPr b="1" lang="en-US" sz="1500">
                          <a:solidFill>
                            <a:schemeClr val="lt1"/>
                          </a:solidFill>
                          <a:latin typeface="Calibri"/>
                          <a:ea typeface="Calibri"/>
                          <a:cs typeface="Calibri"/>
                          <a:sym typeface="Calibri"/>
                        </a:rPr>
                        <a:t>As a novice Investor, I want</a:t>
                      </a:r>
                      <a:r>
                        <a:rPr lang="en-US" sz="1500">
                          <a:solidFill>
                            <a:schemeClr val="lt1"/>
                          </a:solidFill>
                          <a:latin typeface="Calibri"/>
                          <a:ea typeface="Calibri"/>
                          <a:cs typeface="Calibri"/>
                          <a:sym typeface="Calibri"/>
                        </a:rPr>
                        <a:t>  to connect to the platform from not only one particular network/location</a:t>
                      </a:r>
                      <a:endParaRPr b="1" sz="1500">
                        <a:solidFill>
                          <a:schemeClr val="lt1"/>
                        </a:solidFill>
                        <a:latin typeface="Calibri"/>
                        <a:ea typeface="Calibri"/>
                        <a:cs typeface="Calibri"/>
                        <a:sym typeface="Calibri"/>
                      </a:endParaRPr>
                    </a:p>
                  </a:txBody>
                  <a:tcPr marT="91425" marB="91425" marR="91425" marL="91425"/>
                </a:tc>
                <a:tc hMerge="1"/>
                <a:tc hMerge="1"/>
                <a:tc hMerge="1"/>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65" name="Shape 665"/>
        <p:cNvGrpSpPr/>
        <p:nvPr/>
      </p:nvGrpSpPr>
      <p:grpSpPr>
        <a:xfrm>
          <a:off x="0" y="0"/>
          <a:ext cx="0" cy="0"/>
          <a:chOff x="0" y="0"/>
          <a:chExt cx="0" cy="0"/>
        </a:xfrm>
      </p:grpSpPr>
      <p:sp>
        <p:nvSpPr>
          <p:cNvPr id="666" name="Google Shape;666;p68"/>
          <p:cNvSpPr txBox="1"/>
          <p:nvPr>
            <p:ph type="title"/>
          </p:nvPr>
        </p:nvSpPr>
        <p:spPr>
          <a:xfrm>
            <a:off x="847425" y="561425"/>
            <a:ext cx="9914100" cy="8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4 - Stories </a:t>
            </a:r>
            <a:r>
              <a:rPr b="1" lang="en-US" sz="4000">
                <a:solidFill>
                  <a:srgbClr val="E06666"/>
                </a:solidFill>
                <a:latin typeface="Twentieth Century"/>
                <a:ea typeface="Twentieth Century"/>
                <a:cs typeface="Twentieth Century"/>
                <a:sym typeface="Twentieth Century"/>
              </a:rPr>
              <a:t>Not </a:t>
            </a:r>
            <a:r>
              <a:rPr b="1" lang="en-US" sz="4000">
                <a:solidFill>
                  <a:srgbClr val="E06666"/>
                </a:solidFill>
                <a:latin typeface="Twentieth Century"/>
                <a:ea typeface="Twentieth Century"/>
                <a:cs typeface="Twentieth Century"/>
                <a:sym typeface="Twentieth Century"/>
              </a:rPr>
              <a:t>complete</a:t>
            </a:r>
            <a:endParaRPr>
              <a:solidFill>
                <a:srgbClr val="E06666"/>
              </a:solidFill>
            </a:endParaRPr>
          </a:p>
        </p:txBody>
      </p:sp>
      <p:sp>
        <p:nvSpPr>
          <p:cNvPr id="667" name="Google Shape;667;p6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8" name="Google Shape;668;p6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graphicFrame>
        <p:nvGraphicFramePr>
          <p:cNvPr id="669" name="Google Shape;669;p68"/>
          <p:cNvGraphicFramePr/>
          <p:nvPr/>
        </p:nvGraphicFramePr>
        <p:xfrm>
          <a:off x="847425" y="2774925"/>
          <a:ext cx="3000000" cy="3000000"/>
        </p:xfrm>
        <a:graphic>
          <a:graphicData uri="http://schemas.openxmlformats.org/drawingml/2006/table">
            <a:tbl>
              <a:tblPr>
                <a:noFill/>
                <a:tableStyleId>{383C5242-5C02-49A6-AFCB-0D60A4A3C95B}</a:tableStyleId>
              </a:tblPr>
              <a:tblGrid>
                <a:gridCol w="1327275"/>
                <a:gridCol w="4099600"/>
                <a:gridCol w="2713450"/>
                <a:gridCol w="2713450"/>
              </a:tblGrid>
              <a:tr h="100000">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User Story Id </a:t>
                      </a:r>
                      <a:endParaRPr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User Story </a:t>
                      </a:r>
                      <a:endParaRPr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Points</a:t>
                      </a:r>
                      <a:endParaRPr sz="1500">
                        <a:solidFill>
                          <a:schemeClr val="lt1"/>
                        </a:solidFill>
                        <a:latin typeface="Calibri"/>
                        <a:ea typeface="Calibri"/>
                        <a:cs typeface="Calibri"/>
                        <a:sym typeface="Calibri"/>
                      </a:endParaRPr>
                    </a:p>
                  </a:txBody>
                  <a:tcPr marT="91425" marB="91425" marR="91425" marL="91425">
                    <a:solidFill>
                      <a:schemeClr val="accent6"/>
                    </a:solidFill>
                  </a:tcPr>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Status</a:t>
                      </a:r>
                      <a:endParaRPr sz="1500">
                        <a:solidFill>
                          <a:schemeClr val="lt1"/>
                        </a:solidFill>
                        <a:latin typeface="Calibri"/>
                        <a:ea typeface="Calibri"/>
                        <a:cs typeface="Calibri"/>
                        <a:sym typeface="Calibri"/>
                      </a:endParaRPr>
                    </a:p>
                  </a:txBody>
                  <a:tcPr marT="91425" marB="91425" marR="91425" marL="91425">
                    <a:solidFill>
                      <a:schemeClr val="accent6"/>
                    </a:solidFill>
                  </a:tcPr>
                </a:tc>
              </a:tr>
              <a:tr h="372200">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IV13</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Analyze Portfolio Risk with Advanced Metrics</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8</a:t>
                      </a:r>
                      <a:endParaRPr sz="1500">
                        <a:solidFill>
                          <a:schemeClr val="lt1"/>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lt1"/>
                          </a:solidFill>
                          <a:highlight>
                            <a:srgbClr val="E06666"/>
                          </a:highlight>
                          <a:latin typeface="Calibri"/>
                          <a:ea typeface="Calibri"/>
                          <a:cs typeface="Calibri"/>
                          <a:sym typeface="Calibri"/>
                        </a:rPr>
                        <a:t>INCOMPLETE</a:t>
                      </a:r>
                      <a:endParaRPr sz="1500">
                        <a:solidFill>
                          <a:schemeClr val="lt1"/>
                        </a:solidFill>
                        <a:highlight>
                          <a:srgbClr val="E06666"/>
                        </a:highlight>
                        <a:latin typeface="Calibri"/>
                        <a:ea typeface="Calibri"/>
                        <a:cs typeface="Calibri"/>
                        <a:sym typeface="Calibri"/>
                      </a:endParaRPr>
                    </a:p>
                  </a:txBody>
                  <a:tcPr marT="91425" marB="91425" marR="91425" marL="91425"/>
                </a:tc>
              </a:tr>
              <a:tr h="372200">
                <a:tc gridSpan="4">
                  <a:txBody>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As a novice Investor, I want </a:t>
                      </a:r>
                      <a:r>
                        <a:rPr lang="en-US" sz="1500">
                          <a:solidFill>
                            <a:schemeClr val="lt1"/>
                          </a:solidFill>
                          <a:latin typeface="Calibri"/>
                          <a:ea typeface="Calibri"/>
                          <a:cs typeface="Calibri"/>
                          <a:sym typeface="Calibri"/>
                        </a:rPr>
                        <a:t>to perform a deeper analysis of their simulated portfolio's risk profile.</a:t>
                      </a:r>
                      <a:endParaRPr sz="1500">
                        <a:solidFill>
                          <a:schemeClr val="lt1"/>
                        </a:solidFill>
                        <a:latin typeface="Calibri"/>
                        <a:ea typeface="Calibri"/>
                        <a:cs typeface="Calibri"/>
                        <a:sym typeface="Calibri"/>
                      </a:endParaRPr>
                    </a:p>
                  </a:txBody>
                  <a:tcPr marT="91425" marB="91425" marR="91425" marL="91425"/>
                </a:tc>
                <a:tc hMerge="1"/>
                <a:tc hMerge="1"/>
                <a:tc hMerge="1"/>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3" name="Shape 673"/>
        <p:cNvGrpSpPr/>
        <p:nvPr/>
      </p:nvGrpSpPr>
      <p:grpSpPr>
        <a:xfrm>
          <a:off x="0" y="0"/>
          <a:ext cx="0" cy="0"/>
          <a:chOff x="0" y="0"/>
          <a:chExt cx="0" cy="0"/>
        </a:xfrm>
      </p:grpSpPr>
      <p:grpSp>
        <p:nvGrpSpPr>
          <p:cNvPr id="674" name="Google Shape;674;p69"/>
          <p:cNvGrpSpPr/>
          <p:nvPr/>
        </p:nvGrpSpPr>
        <p:grpSpPr>
          <a:xfrm rot="10800000">
            <a:off x="1497225" y="2737053"/>
            <a:ext cx="1511982" cy="938120"/>
            <a:chOff x="4780827" y="2384561"/>
            <a:chExt cx="3364445" cy="2087495"/>
          </a:xfrm>
        </p:grpSpPr>
        <p:sp>
          <p:nvSpPr>
            <p:cNvPr id="675" name="Google Shape;675;p6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6" name="Google Shape;676;p6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77" name="Google Shape;677;p69"/>
          <p:cNvGrpSpPr/>
          <p:nvPr/>
        </p:nvGrpSpPr>
        <p:grpSpPr>
          <a:xfrm>
            <a:off x="9355777" y="2571533"/>
            <a:ext cx="1511982" cy="938120"/>
            <a:chOff x="4780827" y="2384561"/>
            <a:chExt cx="3364445" cy="2087495"/>
          </a:xfrm>
        </p:grpSpPr>
        <p:sp>
          <p:nvSpPr>
            <p:cNvPr id="678" name="Google Shape;678;p6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9" name="Google Shape;679;p6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80" name="Google Shape;680;p69"/>
          <p:cNvSpPr txBox="1"/>
          <p:nvPr>
            <p:ph type="ctrTitle"/>
          </p:nvPr>
        </p:nvSpPr>
        <p:spPr>
          <a:xfrm>
            <a:off x="1524000" y="2571231"/>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METRICS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84" name="Shape 684"/>
        <p:cNvGrpSpPr/>
        <p:nvPr/>
      </p:nvGrpSpPr>
      <p:grpSpPr>
        <a:xfrm>
          <a:off x="0" y="0"/>
          <a:ext cx="0" cy="0"/>
          <a:chOff x="0" y="0"/>
          <a:chExt cx="0" cy="0"/>
        </a:xfrm>
      </p:grpSpPr>
      <p:sp>
        <p:nvSpPr>
          <p:cNvPr id="685" name="Google Shape;685;p70"/>
          <p:cNvSpPr txBox="1"/>
          <p:nvPr>
            <p:ph type="title"/>
          </p:nvPr>
        </p:nvSpPr>
        <p:spPr>
          <a:xfrm>
            <a:off x="821500" y="0"/>
            <a:ext cx="9914100" cy="87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4 - Burndown</a:t>
            </a:r>
            <a:endParaRPr/>
          </a:p>
        </p:txBody>
      </p:sp>
      <p:sp>
        <p:nvSpPr>
          <p:cNvPr id="686" name="Google Shape;686;p7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7" name="Google Shape;687;p7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Calibri"/>
              <a:ea typeface="Calibri"/>
              <a:cs typeface="Calibri"/>
              <a:sym typeface="Calibri"/>
            </a:endParaRPr>
          </a:p>
        </p:txBody>
      </p:sp>
      <p:pic>
        <p:nvPicPr>
          <p:cNvPr id="688" name="Google Shape;688;p70"/>
          <p:cNvPicPr preferRelativeResize="0"/>
          <p:nvPr/>
        </p:nvPicPr>
        <p:blipFill>
          <a:blip r:embed="rId3">
            <a:alphaModFix/>
          </a:blip>
          <a:stretch>
            <a:fillRect/>
          </a:stretch>
        </p:blipFill>
        <p:spPr>
          <a:xfrm>
            <a:off x="849751" y="1025100"/>
            <a:ext cx="11189847" cy="51161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92" name="Shape 692"/>
        <p:cNvGrpSpPr/>
        <p:nvPr/>
      </p:nvGrpSpPr>
      <p:grpSpPr>
        <a:xfrm>
          <a:off x="0" y="0"/>
          <a:ext cx="0" cy="0"/>
          <a:chOff x="0" y="0"/>
          <a:chExt cx="0" cy="0"/>
        </a:xfrm>
      </p:grpSpPr>
      <p:sp>
        <p:nvSpPr>
          <p:cNvPr id="693" name="Google Shape;693;p71"/>
          <p:cNvSpPr txBox="1"/>
          <p:nvPr>
            <p:ph idx="1" type="body"/>
          </p:nvPr>
        </p:nvSpPr>
        <p:spPr>
          <a:xfrm>
            <a:off x="1184797" y="1710850"/>
            <a:ext cx="10169100" cy="2587500"/>
          </a:xfrm>
          <a:prstGeom prst="rect">
            <a:avLst/>
          </a:prstGeom>
          <a:noFill/>
          <a:ln>
            <a:noFill/>
          </a:ln>
        </p:spPr>
        <p:txBody>
          <a:bodyPr anchorCtr="0" anchor="t" bIns="45700" lIns="91425" spcFirstLastPara="1" rIns="91425" wrap="square" tIns="45700">
            <a:normAutofit fontScale="77500" lnSpcReduction="20000"/>
          </a:bodyPr>
          <a:lstStyle/>
          <a:p>
            <a:pPr indent="-202882" lvl="0" marL="228600" rtl="0" algn="l">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Sprint 2 - </a:t>
            </a:r>
            <a:r>
              <a:rPr b="1" lang="en-US">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indent="-202882" lvl="0" marL="228600" rtl="0" algn="l">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Sprint 3 - </a:t>
            </a:r>
            <a:r>
              <a:rPr b="1" lang="en-US">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indent="-202882" lvl="0" marL="228600" rtl="0" algn="l">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(current) Sprint 4 - </a:t>
            </a:r>
            <a:r>
              <a:rPr b="1" lang="en-US">
                <a:solidFill>
                  <a:schemeClr val="accent2"/>
                </a:solidFill>
                <a:latin typeface="Quattrocento Sans"/>
                <a:ea typeface="Quattrocento Sans"/>
                <a:cs typeface="Quattrocento Sans"/>
                <a:sym typeface="Quattrocento Sans"/>
              </a:rPr>
              <a:t>29</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indent="-202882" lvl="0" marL="228600" rtl="0" algn="l">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(average) </a:t>
            </a:r>
            <a:r>
              <a:rPr lang="en-US">
                <a:latin typeface="Quattrocento Sans"/>
                <a:ea typeface="Quattrocento Sans"/>
                <a:cs typeface="Quattrocento Sans"/>
                <a:sym typeface="Quattrocento Sans"/>
              </a:rPr>
              <a:t> - </a:t>
            </a:r>
            <a:r>
              <a:rPr b="1" lang="en-US">
                <a:solidFill>
                  <a:schemeClr val="accent2"/>
                </a:solidFill>
                <a:latin typeface="Quattrocento Sans"/>
                <a:ea typeface="Quattrocento Sans"/>
                <a:cs typeface="Quattrocento Sans"/>
                <a:sym typeface="Quattrocento Sans"/>
              </a:rPr>
              <a:t>25.67</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indent="-202882" lvl="0" marL="228600" rtl="0" algn="l">
              <a:lnSpc>
                <a:spcPct val="150000"/>
              </a:lnSpc>
              <a:spcBef>
                <a:spcPts val="0"/>
              </a:spcBef>
              <a:spcAft>
                <a:spcPts val="0"/>
              </a:spcAft>
              <a:buSzPct val="64285"/>
              <a:buFont typeface="Quattrocento Sans"/>
              <a:buChar char="o"/>
            </a:pPr>
            <a:r>
              <a:rPr lang="en-US">
                <a:latin typeface="Quattrocento Sans"/>
                <a:ea typeface="Quattrocento Sans"/>
                <a:cs typeface="Quattrocento Sans"/>
                <a:sym typeface="Quattrocento Sans"/>
              </a:rPr>
              <a:t>(historical)  - </a:t>
            </a:r>
            <a:r>
              <a:rPr b="1" lang="en-US">
                <a:solidFill>
                  <a:schemeClr val="accent2"/>
                </a:solidFill>
                <a:latin typeface="Quattrocento Sans"/>
                <a:ea typeface="Quattrocento Sans"/>
                <a:cs typeface="Quattrocento Sans"/>
                <a:sym typeface="Quattrocento Sans"/>
              </a:rPr>
              <a:t>24</a:t>
            </a:r>
            <a:r>
              <a:rPr lang="en-US">
                <a:latin typeface="Quattrocento Sans"/>
                <a:ea typeface="Quattrocento Sans"/>
                <a:cs typeface="Quattrocento Sans"/>
                <a:sym typeface="Quattrocento Sans"/>
              </a:rPr>
              <a:t> story points </a:t>
            </a:r>
            <a:endParaRPr>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a:latin typeface="Quattrocento Sans"/>
              <a:ea typeface="Quattrocento Sans"/>
              <a:cs typeface="Quattrocento Sans"/>
              <a:sym typeface="Quattrocento Sans"/>
            </a:endParaRPr>
          </a:p>
        </p:txBody>
      </p:sp>
      <p:sp>
        <p:nvSpPr>
          <p:cNvPr id="694" name="Google Shape;694;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7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6" name="Google Shape;696;p71"/>
          <p:cNvSpPr txBox="1"/>
          <p:nvPr>
            <p:ph type="title"/>
          </p:nvPr>
        </p:nvSpPr>
        <p:spPr>
          <a:xfrm>
            <a:off x="1184789" y="543524"/>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TEAM VELOCITY </a:t>
            </a:r>
            <a:endParaRPr/>
          </a:p>
        </p:txBody>
      </p:sp>
      <p:sp>
        <p:nvSpPr>
          <p:cNvPr id="697" name="Google Shape;697;p7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01" name="Shape 701"/>
        <p:cNvGrpSpPr/>
        <p:nvPr/>
      </p:nvGrpSpPr>
      <p:grpSpPr>
        <a:xfrm>
          <a:off x="0" y="0"/>
          <a:ext cx="0" cy="0"/>
          <a:chOff x="0" y="0"/>
          <a:chExt cx="0" cy="0"/>
        </a:xfrm>
      </p:grpSpPr>
      <p:sp>
        <p:nvSpPr>
          <p:cNvPr id="702" name="Google Shape;702;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3" name="Google Shape;703;p72"/>
          <p:cNvSpPr/>
          <p:nvPr/>
        </p:nvSpPr>
        <p:spPr>
          <a:xfrm>
            <a:off x="639125" y="674724"/>
            <a:ext cx="58200" cy="56817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4" name="Google Shape;704;p72"/>
          <p:cNvSpPr txBox="1"/>
          <p:nvPr>
            <p:ph type="title"/>
          </p:nvPr>
        </p:nvSpPr>
        <p:spPr>
          <a:xfrm>
            <a:off x="1379114" y="284549"/>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HISTORICAL</a:t>
            </a:r>
            <a:r>
              <a:rPr b="1" lang="en-US" sz="4000">
                <a:latin typeface="Twentieth Century"/>
                <a:ea typeface="Twentieth Century"/>
                <a:cs typeface="Twentieth Century"/>
                <a:sym typeface="Twentieth Century"/>
              </a:rPr>
              <a:t> VELOCITY</a:t>
            </a:r>
            <a:endParaRPr/>
          </a:p>
        </p:txBody>
      </p:sp>
      <p:sp>
        <p:nvSpPr>
          <p:cNvPr id="705" name="Google Shape;705;p72"/>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06" name="Google Shape;706;p72" title="Points scored"/>
          <p:cNvPicPr preferRelativeResize="0"/>
          <p:nvPr/>
        </p:nvPicPr>
        <p:blipFill>
          <a:blip r:embed="rId3">
            <a:alphaModFix/>
          </a:blip>
          <a:stretch>
            <a:fillRect/>
          </a:stretch>
        </p:blipFill>
        <p:spPr>
          <a:xfrm>
            <a:off x="2384125" y="1388949"/>
            <a:ext cx="7667388" cy="47410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10" name="Shape 710"/>
        <p:cNvGrpSpPr/>
        <p:nvPr/>
      </p:nvGrpSpPr>
      <p:grpSpPr>
        <a:xfrm>
          <a:off x="0" y="0"/>
          <a:ext cx="0" cy="0"/>
          <a:chOff x="0" y="0"/>
          <a:chExt cx="0" cy="0"/>
        </a:xfrm>
      </p:grpSpPr>
      <p:sp>
        <p:nvSpPr>
          <p:cNvPr id="711" name="Google Shape;711;p73"/>
          <p:cNvSpPr txBox="1"/>
          <p:nvPr>
            <p:ph idx="1" type="body"/>
          </p:nvPr>
        </p:nvSpPr>
        <p:spPr>
          <a:xfrm>
            <a:off x="1368629" y="1866394"/>
            <a:ext cx="5690400" cy="2587500"/>
          </a:xfrm>
          <a:prstGeom prst="rect">
            <a:avLst/>
          </a:prstGeom>
          <a:noFill/>
          <a:ln>
            <a:noFill/>
          </a:ln>
        </p:spPr>
        <p:txBody>
          <a:bodyPr anchorCtr="0" anchor="t" bIns="45700" lIns="91425" spcFirstLastPara="1" rIns="91425" wrap="square" tIns="45700">
            <a:normAutofit fontScale="92500" lnSpcReduction="20000"/>
          </a:bodyPr>
          <a:lstStyle/>
          <a:p>
            <a:pPr indent="-329565"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Sprint 2 - 100%</a:t>
            </a:r>
            <a:endParaRPr>
              <a:latin typeface="Quattrocento Sans"/>
              <a:ea typeface="Quattrocento Sans"/>
              <a:cs typeface="Quattrocento Sans"/>
              <a:sym typeface="Quattrocento Sans"/>
            </a:endParaRPr>
          </a:p>
          <a:p>
            <a:pPr indent="-329565"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Sprint</a:t>
            </a:r>
            <a:r>
              <a:rPr lang="en-US">
                <a:latin typeface="Quattrocento Sans"/>
                <a:ea typeface="Quattrocento Sans"/>
                <a:cs typeface="Quattrocento Sans"/>
                <a:sym typeface="Quattrocento Sans"/>
              </a:rPr>
              <a:t> 3 - 100%</a:t>
            </a:r>
            <a:endParaRPr>
              <a:latin typeface="Quattrocento Sans"/>
              <a:ea typeface="Quattrocento Sans"/>
              <a:cs typeface="Quattrocento Sans"/>
              <a:sym typeface="Quattrocento Sans"/>
            </a:endParaRPr>
          </a:p>
          <a:p>
            <a:pPr indent="-329565"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(current) Sprint 4 - </a:t>
            </a:r>
            <a:r>
              <a:rPr b="1" lang="en-US">
                <a:solidFill>
                  <a:srgbClr val="93C47D"/>
                </a:solidFill>
                <a:latin typeface="Quattrocento Sans"/>
                <a:ea typeface="Quattrocento Sans"/>
                <a:cs typeface="Quattrocento Sans"/>
                <a:sym typeface="Quattrocento Sans"/>
              </a:rPr>
              <a:t>78.3%</a:t>
            </a:r>
            <a:endParaRPr b="1">
              <a:solidFill>
                <a:srgbClr val="93C47D"/>
              </a:solidFill>
              <a:latin typeface="Quattrocento Sans"/>
              <a:ea typeface="Quattrocento Sans"/>
              <a:cs typeface="Quattrocento Sans"/>
              <a:sym typeface="Quattrocento Sans"/>
            </a:endParaRPr>
          </a:p>
          <a:p>
            <a:pPr indent="-329565"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(average) - </a:t>
            </a:r>
            <a:r>
              <a:rPr b="1" lang="en-US">
                <a:solidFill>
                  <a:srgbClr val="B6D7A8"/>
                </a:solidFill>
                <a:latin typeface="Quattrocento Sans"/>
                <a:ea typeface="Quattrocento Sans"/>
                <a:cs typeface="Quattrocento Sans"/>
                <a:sym typeface="Quattrocento Sans"/>
              </a:rPr>
              <a:t>92.76%</a:t>
            </a:r>
            <a:r>
              <a:rPr b="1" lang="en-US">
                <a:latin typeface="Quattrocento Sans"/>
                <a:ea typeface="Quattrocento Sans"/>
                <a:cs typeface="Quattrocento Sans"/>
                <a:sym typeface="Quattrocento Sans"/>
              </a:rPr>
              <a:t> </a:t>
            </a:r>
            <a:endParaRPr b="1">
              <a:latin typeface="Quattrocento Sans"/>
              <a:ea typeface="Quattrocento Sans"/>
              <a:cs typeface="Quattrocento Sans"/>
              <a:sym typeface="Quattrocento Sans"/>
            </a:endParaRPr>
          </a:p>
          <a:p>
            <a:pPr indent="-329565"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(historical) - </a:t>
            </a:r>
            <a:r>
              <a:rPr b="1" lang="en-US">
                <a:solidFill>
                  <a:srgbClr val="93C47D"/>
                </a:solidFill>
                <a:latin typeface="Quattrocento Sans"/>
                <a:ea typeface="Quattrocento Sans"/>
                <a:cs typeface="Quattrocento Sans"/>
                <a:sym typeface="Quattrocento Sans"/>
              </a:rPr>
              <a:t>100%</a:t>
            </a:r>
            <a:r>
              <a:rPr lang="en-US">
                <a:latin typeface="Quattrocento Sans"/>
                <a:ea typeface="Quattrocento Sans"/>
                <a:cs typeface="Quattrocento Sans"/>
                <a:sym typeface="Quattrocento Sans"/>
              </a:rPr>
              <a:t>   </a:t>
            </a:r>
            <a:endParaRPr/>
          </a:p>
        </p:txBody>
      </p:sp>
      <p:sp>
        <p:nvSpPr>
          <p:cNvPr id="712" name="Google Shape;712;p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3" name="Google Shape;713;p7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4" name="Google Shape;714;p73"/>
          <p:cNvSpPr txBox="1"/>
          <p:nvPr>
            <p:ph type="title"/>
          </p:nvPr>
        </p:nvSpPr>
        <p:spPr>
          <a:xfrm>
            <a:off x="1257289" y="674724"/>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COMPLETED/COMMITTED RATIO</a:t>
            </a:r>
            <a:endParaRPr/>
          </a:p>
        </p:txBody>
      </p:sp>
      <p:sp>
        <p:nvSpPr>
          <p:cNvPr id="715" name="Google Shape;715;p7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19" name="Shape 719"/>
        <p:cNvGrpSpPr/>
        <p:nvPr/>
      </p:nvGrpSpPr>
      <p:grpSpPr>
        <a:xfrm>
          <a:off x="0" y="0"/>
          <a:ext cx="0" cy="0"/>
          <a:chOff x="0" y="0"/>
          <a:chExt cx="0" cy="0"/>
        </a:xfrm>
      </p:grpSpPr>
      <p:sp>
        <p:nvSpPr>
          <p:cNvPr id="720" name="Google Shape;720;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1" name="Google Shape;721;p74"/>
          <p:cNvSpPr/>
          <p:nvPr/>
        </p:nvSpPr>
        <p:spPr>
          <a:xfrm>
            <a:off x="639125" y="674724"/>
            <a:ext cx="58200" cy="56817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2" name="Google Shape;722;p74"/>
          <p:cNvSpPr txBox="1"/>
          <p:nvPr>
            <p:ph type="title"/>
          </p:nvPr>
        </p:nvSpPr>
        <p:spPr>
          <a:xfrm>
            <a:off x="1379114" y="284549"/>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HISTORICAL VELOCITY</a:t>
            </a:r>
            <a:endParaRPr/>
          </a:p>
        </p:txBody>
      </p:sp>
      <p:sp>
        <p:nvSpPr>
          <p:cNvPr id="723" name="Google Shape;723;p7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24" name="Google Shape;724;p74" title="Points scored"/>
          <p:cNvPicPr preferRelativeResize="0"/>
          <p:nvPr/>
        </p:nvPicPr>
        <p:blipFill>
          <a:blip r:embed="rId3">
            <a:alphaModFix/>
          </a:blip>
          <a:stretch>
            <a:fillRect/>
          </a:stretch>
        </p:blipFill>
        <p:spPr>
          <a:xfrm>
            <a:off x="2384125" y="1425949"/>
            <a:ext cx="7667388" cy="47410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17" name="Shape 217"/>
        <p:cNvGrpSpPr/>
        <p:nvPr/>
      </p:nvGrpSpPr>
      <p:grpSpPr>
        <a:xfrm>
          <a:off x="0" y="0"/>
          <a:ext cx="0" cy="0"/>
          <a:chOff x="0" y="0"/>
          <a:chExt cx="0" cy="0"/>
        </a:xfrm>
      </p:grpSpPr>
      <p:sp>
        <p:nvSpPr>
          <p:cNvPr id="218" name="Google Shape;218;p21"/>
          <p:cNvSpPr txBox="1"/>
          <p:nvPr>
            <p:ph type="title"/>
          </p:nvPr>
        </p:nvSpPr>
        <p:spPr>
          <a:xfrm>
            <a:off x="1382949" y="404036"/>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IMPROVEMENTS FROM FEEDBACK</a:t>
            </a:r>
            <a:endParaRPr b="1" sz="4000">
              <a:latin typeface="Twentieth Century"/>
              <a:ea typeface="Twentieth Century"/>
              <a:cs typeface="Twentieth Century"/>
              <a:sym typeface="Twentieth Century"/>
            </a:endParaRPr>
          </a:p>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(from others teams as well)</a:t>
            </a:r>
            <a:endParaRPr/>
          </a:p>
        </p:txBody>
      </p:sp>
      <p:sp>
        <p:nvSpPr>
          <p:cNvPr id="219" name="Google Shape;219;p21"/>
          <p:cNvSpPr txBox="1"/>
          <p:nvPr>
            <p:ph idx="1" type="body"/>
          </p:nvPr>
        </p:nvSpPr>
        <p:spPr>
          <a:xfrm>
            <a:off x="1421804" y="1839625"/>
            <a:ext cx="10437900" cy="46887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AutoNum type="arabicPeriod" startAt="16"/>
            </a:pPr>
            <a:r>
              <a:rPr lang="en-US"/>
              <a:t>Added a little tough test cases</a:t>
            </a:r>
            <a:endParaRPr/>
          </a:p>
          <a:p>
            <a:pPr indent="-342900" lvl="0" marL="457200" rtl="0" algn="l">
              <a:lnSpc>
                <a:spcPct val="150000"/>
              </a:lnSpc>
              <a:spcBef>
                <a:spcPts val="0"/>
              </a:spcBef>
              <a:spcAft>
                <a:spcPts val="0"/>
              </a:spcAft>
              <a:buSzPts val="1800"/>
              <a:buAutoNum type="arabicPeriod" startAt="16"/>
            </a:pPr>
            <a:r>
              <a:rPr lang="en-US"/>
              <a:t>Added heading on every page</a:t>
            </a:r>
            <a:endParaRPr/>
          </a:p>
          <a:p>
            <a:pPr indent="-342900" lvl="0" marL="457200" rtl="0" algn="l">
              <a:lnSpc>
                <a:spcPct val="150000"/>
              </a:lnSpc>
              <a:spcBef>
                <a:spcPts val="0"/>
              </a:spcBef>
              <a:spcAft>
                <a:spcPts val="0"/>
              </a:spcAft>
              <a:buSzPts val="1800"/>
              <a:buAutoNum type="arabicPeriod" startAt="16"/>
            </a:pPr>
            <a:r>
              <a:rPr lang="en-US"/>
              <a:t>Added User Stories “So”</a:t>
            </a:r>
            <a:endParaRPr/>
          </a:p>
          <a:p>
            <a:pPr indent="-342900" lvl="0" marL="457200" rtl="0" algn="l">
              <a:lnSpc>
                <a:spcPct val="150000"/>
              </a:lnSpc>
              <a:spcBef>
                <a:spcPts val="0"/>
              </a:spcBef>
              <a:spcAft>
                <a:spcPts val="0"/>
              </a:spcAft>
              <a:buSzPts val="1800"/>
              <a:buAutoNum type="arabicPeriod" startAt="16"/>
            </a:pPr>
            <a:r>
              <a:rPr lang="en-US"/>
              <a:t>Recapped previous sprint properly </a:t>
            </a:r>
            <a:endParaRPr/>
          </a:p>
          <a:p>
            <a:pPr indent="-342900" lvl="0" marL="457200" rtl="0" algn="l">
              <a:lnSpc>
                <a:spcPct val="150000"/>
              </a:lnSpc>
              <a:spcBef>
                <a:spcPts val="0"/>
              </a:spcBef>
              <a:spcAft>
                <a:spcPts val="0"/>
              </a:spcAft>
              <a:buSzPts val="1800"/>
              <a:buAutoNum type="arabicPeriod" startAt="16"/>
            </a:pPr>
            <a:r>
              <a:rPr lang="en-US"/>
              <a:t>Fixed previous burndown charts </a:t>
            </a:r>
            <a:endParaRPr/>
          </a:p>
          <a:p>
            <a:pPr indent="-342900" lvl="0" marL="457200" rtl="0" algn="l">
              <a:lnSpc>
                <a:spcPct val="150000"/>
              </a:lnSpc>
              <a:spcBef>
                <a:spcPts val="0"/>
              </a:spcBef>
              <a:spcAft>
                <a:spcPts val="0"/>
              </a:spcAft>
              <a:buSzPts val="1800"/>
              <a:buAutoNum type="arabicPeriod" startAt="16"/>
            </a:pPr>
            <a:r>
              <a:rPr lang="en-US"/>
              <a:t>Have a big product backlog</a:t>
            </a:r>
            <a:endParaRPr/>
          </a:p>
          <a:p>
            <a:pPr indent="-342900" lvl="0" marL="457200" rtl="0" algn="l">
              <a:lnSpc>
                <a:spcPct val="150000"/>
              </a:lnSpc>
              <a:spcBef>
                <a:spcPts val="0"/>
              </a:spcBef>
              <a:spcAft>
                <a:spcPts val="0"/>
              </a:spcAft>
              <a:buSzPts val="1800"/>
              <a:buAutoNum type="arabicPeriod" startAt="16"/>
            </a:pPr>
            <a:r>
              <a:rPr lang="en-US"/>
              <a:t>Completed and incomplete are two different slides</a:t>
            </a:r>
            <a:endParaRPr/>
          </a:p>
        </p:txBody>
      </p:sp>
      <p:sp>
        <p:nvSpPr>
          <p:cNvPr id="220" name="Google Shape;220;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1" name="Google Shape;221;p2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8" name="Shape 728"/>
        <p:cNvGrpSpPr/>
        <p:nvPr/>
      </p:nvGrpSpPr>
      <p:grpSpPr>
        <a:xfrm>
          <a:off x="0" y="0"/>
          <a:ext cx="0" cy="0"/>
          <a:chOff x="0" y="0"/>
          <a:chExt cx="0" cy="0"/>
        </a:xfrm>
      </p:grpSpPr>
      <p:grpSp>
        <p:nvGrpSpPr>
          <p:cNvPr id="729" name="Google Shape;729;p75"/>
          <p:cNvGrpSpPr/>
          <p:nvPr/>
        </p:nvGrpSpPr>
        <p:grpSpPr>
          <a:xfrm rot="10800000">
            <a:off x="1497225" y="2737053"/>
            <a:ext cx="1511982" cy="938120"/>
            <a:chOff x="4780827" y="2384561"/>
            <a:chExt cx="3364445" cy="2087495"/>
          </a:xfrm>
        </p:grpSpPr>
        <p:sp>
          <p:nvSpPr>
            <p:cNvPr id="730" name="Google Shape;730;p75"/>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1" name="Google Shape;731;p75"/>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32" name="Google Shape;732;p75"/>
          <p:cNvGrpSpPr/>
          <p:nvPr/>
        </p:nvGrpSpPr>
        <p:grpSpPr>
          <a:xfrm>
            <a:off x="9214227" y="2571533"/>
            <a:ext cx="1511982" cy="938120"/>
            <a:chOff x="4780827" y="2384561"/>
            <a:chExt cx="3364445" cy="2087495"/>
          </a:xfrm>
        </p:grpSpPr>
        <p:sp>
          <p:nvSpPr>
            <p:cNvPr id="733" name="Google Shape;733;p75"/>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4" name="Google Shape;734;p75"/>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35" name="Google Shape;735;p75"/>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RETROSPECTIVE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p76"/>
          <p:cNvSpPr txBox="1"/>
          <p:nvPr/>
        </p:nvSpPr>
        <p:spPr>
          <a:xfrm>
            <a:off x="719950" y="470500"/>
            <a:ext cx="5882100" cy="7362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RETROSPECTIVE</a:t>
            </a:r>
            <a:endParaRPr b="0" i="0" sz="6000" u="none" cap="none" strike="noStrike">
              <a:solidFill>
                <a:schemeClr val="lt1"/>
              </a:solidFill>
              <a:latin typeface="Calibri"/>
              <a:ea typeface="Calibri"/>
              <a:cs typeface="Calibri"/>
              <a:sym typeface="Calibri"/>
            </a:endParaRPr>
          </a:p>
        </p:txBody>
      </p:sp>
      <p:sp>
        <p:nvSpPr>
          <p:cNvPr id="741" name="Google Shape;741;p76"/>
          <p:cNvSpPr/>
          <p:nvPr/>
        </p:nvSpPr>
        <p:spPr>
          <a:xfrm flipH="1">
            <a:off x="594357" y="674734"/>
            <a:ext cx="45719" cy="5550968"/>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2" name="Google Shape;742;p76"/>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6" name="Shape 746"/>
        <p:cNvGrpSpPr/>
        <p:nvPr/>
      </p:nvGrpSpPr>
      <p:grpSpPr>
        <a:xfrm>
          <a:off x="0" y="0"/>
          <a:ext cx="0" cy="0"/>
          <a:chOff x="0" y="0"/>
          <a:chExt cx="0" cy="0"/>
        </a:xfrm>
      </p:grpSpPr>
      <p:grpSp>
        <p:nvGrpSpPr>
          <p:cNvPr id="747" name="Google Shape;747;p77"/>
          <p:cNvGrpSpPr/>
          <p:nvPr/>
        </p:nvGrpSpPr>
        <p:grpSpPr>
          <a:xfrm rot="10800000">
            <a:off x="1497225" y="2737053"/>
            <a:ext cx="1511982" cy="938120"/>
            <a:chOff x="4780827" y="2384561"/>
            <a:chExt cx="3364445" cy="2087495"/>
          </a:xfrm>
        </p:grpSpPr>
        <p:sp>
          <p:nvSpPr>
            <p:cNvPr id="748" name="Google Shape;748;p7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9" name="Google Shape;749;p7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750" name="Google Shape;750;p77"/>
          <p:cNvGrpSpPr/>
          <p:nvPr/>
        </p:nvGrpSpPr>
        <p:grpSpPr>
          <a:xfrm>
            <a:off x="9312302" y="2737045"/>
            <a:ext cx="1511982" cy="938120"/>
            <a:chOff x="4780827" y="2384561"/>
            <a:chExt cx="3364445" cy="2087495"/>
          </a:xfrm>
        </p:grpSpPr>
        <p:sp>
          <p:nvSpPr>
            <p:cNvPr id="751" name="Google Shape;751;p7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2" name="Google Shape;752;p7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753" name="Google Shape;753;p77"/>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PROJECT DEMO </a:t>
            </a:r>
            <a:endParaRPr sz="4800">
              <a:latin typeface="Twentieth Century"/>
              <a:ea typeface="Twentieth Century"/>
              <a:cs typeface="Twentieth Century"/>
              <a:sym typeface="Twentieth Century"/>
            </a:endParaRPr>
          </a:p>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 SCREENSHOTS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57" name="Shape 757"/>
        <p:cNvGrpSpPr/>
        <p:nvPr/>
      </p:nvGrpSpPr>
      <p:grpSpPr>
        <a:xfrm>
          <a:off x="0" y="0"/>
          <a:ext cx="0" cy="0"/>
          <a:chOff x="0" y="0"/>
          <a:chExt cx="0" cy="0"/>
        </a:xfrm>
      </p:grpSpPr>
      <p:sp>
        <p:nvSpPr>
          <p:cNvPr id="758" name="Google Shape;75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9" name="Google Shape;759;p78"/>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60" name="Google Shape;760;p78"/>
          <p:cNvPicPr preferRelativeResize="0"/>
          <p:nvPr/>
        </p:nvPicPr>
        <p:blipFill>
          <a:blip r:embed="rId3">
            <a:alphaModFix/>
          </a:blip>
          <a:stretch>
            <a:fillRect/>
          </a:stretch>
        </p:blipFill>
        <p:spPr>
          <a:xfrm>
            <a:off x="835400" y="933650"/>
            <a:ext cx="10335523" cy="48094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64" name="Shape 764"/>
        <p:cNvGrpSpPr/>
        <p:nvPr/>
      </p:nvGrpSpPr>
      <p:grpSpPr>
        <a:xfrm>
          <a:off x="0" y="0"/>
          <a:ext cx="0" cy="0"/>
          <a:chOff x="0" y="0"/>
          <a:chExt cx="0" cy="0"/>
        </a:xfrm>
      </p:grpSpPr>
      <p:sp>
        <p:nvSpPr>
          <p:cNvPr id="765" name="Google Shape;765;p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6" name="Google Shape;766;p7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67" name="Google Shape;767;p79"/>
          <p:cNvPicPr preferRelativeResize="0"/>
          <p:nvPr/>
        </p:nvPicPr>
        <p:blipFill>
          <a:blip r:embed="rId3">
            <a:alphaModFix/>
          </a:blip>
          <a:stretch>
            <a:fillRect/>
          </a:stretch>
        </p:blipFill>
        <p:spPr>
          <a:xfrm>
            <a:off x="697350" y="893025"/>
            <a:ext cx="10899777" cy="5071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71" name="Shape 771"/>
        <p:cNvGrpSpPr/>
        <p:nvPr/>
      </p:nvGrpSpPr>
      <p:grpSpPr>
        <a:xfrm>
          <a:off x="0" y="0"/>
          <a:ext cx="0" cy="0"/>
          <a:chOff x="0" y="0"/>
          <a:chExt cx="0" cy="0"/>
        </a:xfrm>
      </p:grpSpPr>
      <p:sp>
        <p:nvSpPr>
          <p:cNvPr id="772" name="Google Shape;772;p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3" name="Google Shape;773;p80"/>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74" name="Google Shape;774;p80"/>
          <p:cNvPicPr preferRelativeResize="0"/>
          <p:nvPr/>
        </p:nvPicPr>
        <p:blipFill>
          <a:blip r:embed="rId3">
            <a:alphaModFix/>
          </a:blip>
          <a:stretch>
            <a:fillRect/>
          </a:stretch>
        </p:blipFill>
        <p:spPr>
          <a:xfrm>
            <a:off x="697351" y="591150"/>
            <a:ext cx="11189850" cy="541067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78" name="Shape 778"/>
        <p:cNvGrpSpPr/>
        <p:nvPr/>
      </p:nvGrpSpPr>
      <p:grpSpPr>
        <a:xfrm>
          <a:off x="0" y="0"/>
          <a:ext cx="0" cy="0"/>
          <a:chOff x="0" y="0"/>
          <a:chExt cx="0" cy="0"/>
        </a:xfrm>
      </p:grpSpPr>
      <p:sp>
        <p:nvSpPr>
          <p:cNvPr id="779" name="Google Shape;779;p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0" name="Google Shape;780;p8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81" name="Google Shape;781;p81"/>
          <p:cNvPicPr preferRelativeResize="0"/>
          <p:nvPr/>
        </p:nvPicPr>
        <p:blipFill>
          <a:blip r:embed="rId3">
            <a:alphaModFix/>
          </a:blip>
          <a:stretch>
            <a:fillRect/>
          </a:stretch>
        </p:blipFill>
        <p:spPr>
          <a:xfrm>
            <a:off x="807225" y="674725"/>
            <a:ext cx="11189852" cy="5431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85" name="Shape 785"/>
        <p:cNvGrpSpPr/>
        <p:nvPr/>
      </p:nvGrpSpPr>
      <p:grpSpPr>
        <a:xfrm>
          <a:off x="0" y="0"/>
          <a:ext cx="0" cy="0"/>
          <a:chOff x="0" y="0"/>
          <a:chExt cx="0" cy="0"/>
        </a:xfrm>
      </p:grpSpPr>
      <p:sp>
        <p:nvSpPr>
          <p:cNvPr id="786" name="Google Shape;786;p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7" name="Google Shape;787;p82"/>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88" name="Google Shape;788;p82"/>
          <p:cNvPicPr preferRelativeResize="0"/>
          <p:nvPr/>
        </p:nvPicPr>
        <p:blipFill>
          <a:blip r:embed="rId3">
            <a:alphaModFix/>
          </a:blip>
          <a:stretch>
            <a:fillRect/>
          </a:stretch>
        </p:blipFill>
        <p:spPr>
          <a:xfrm>
            <a:off x="1574950" y="403625"/>
            <a:ext cx="9042098" cy="59527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792" name="Shape 792"/>
        <p:cNvGrpSpPr/>
        <p:nvPr/>
      </p:nvGrpSpPr>
      <p:grpSpPr>
        <a:xfrm>
          <a:off x="0" y="0"/>
          <a:ext cx="0" cy="0"/>
          <a:chOff x="0" y="0"/>
          <a:chExt cx="0" cy="0"/>
        </a:xfrm>
      </p:grpSpPr>
      <p:sp>
        <p:nvSpPr>
          <p:cNvPr id="793" name="Google Shape;793;p83"/>
          <p:cNvSpPr txBox="1"/>
          <p:nvPr>
            <p:ph type="title"/>
          </p:nvPr>
        </p:nvSpPr>
        <p:spPr>
          <a:xfrm>
            <a:off x="1214256" y="805256"/>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IMPORTANT </a:t>
            </a:r>
            <a:r>
              <a:rPr b="1" lang="en-US" sz="4000">
                <a:latin typeface="Twentieth Century"/>
                <a:ea typeface="Twentieth Century"/>
                <a:cs typeface="Twentieth Century"/>
                <a:sym typeface="Twentieth Century"/>
              </a:rPr>
              <a:t>API’s	</a:t>
            </a:r>
            <a:endParaRPr/>
          </a:p>
        </p:txBody>
      </p:sp>
      <p:sp>
        <p:nvSpPr>
          <p:cNvPr id="794" name="Google Shape;794;p8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5" name="Google Shape;795;p8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6" name="Google Shape;796;p83"/>
          <p:cNvSpPr txBox="1"/>
          <p:nvPr>
            <p:ph idx="1" type="body"/>
          </p:nvPr>
        </p:nvSpPr>
        <p:spPr>
          <a:xfrm>
            <a:off x="1214250" y="1774675"/>
            <a:ext cx="9560400" cy="4389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Yahoo Finance (</a:t>
            </a:r>
            <a:r>
              <a:rPr lang="en-US" sz="2100" u="sng">
                <a:solidFill>
                  <a:schemeClr val="hlink"/>
                </a:solidFill>
                <a:latin typeface="Twentieth Century"/>
                <a:ea typeface="Twentieth Century"/>
                <a:cs typeface="Twentieth Century"/>
                <a:sym typeface="Twentieth Century"/>
                <a:hlinkClick r:id="rId3"/>
              </a:rPr>
              <a:t>https://finance.yahoo.com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Financial Modelling Prep (</a:t>
            </a:r>
            <a:r>
              <a:rPr lang="en-US" sz="2100" u="sng">
                <a:solidFill>
                  <a:schemeClr val="hlink"/>
                </a:solidFill>
                <a:latin typeface="Twentieth Century"/>
                <a:ea typeface="Twentieth Century"/>
                <a:cs typeface="Twentieth Century"/>
                <a:sym typeface="Twentieth Century"/>
                <a:hlinkClick r:id="rId4"/>
              </a:rPr>
              <a:t>https://financialmodelingprep.com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Alphavantage (</a:t>
            </a:r>
            <a:r>
              <a:rPr lang="en-US" sz="2100" u="sng">
                <a:solidFill>
                  <a:schemeClr val="hlink"/>
                </a:solidFill>
                <a:latin typeface="Twentieth Century"/>
                <a:ea typeface="Twentieth Century"/>
                <a:cs typeface="Twentieth Century"/>
                <a:sym typeface="Twentieth Century"/>
                <a:hlinkClick r:id="rId5"/>
              </a:rPr>
              <a:t>https://www.alphavantage.co/</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News API (</a:t>
            </a:r>
            <a:r>
              <a:rPr lang="en-US" sz="2100" u="sng">
                <a:solidFill>
                  <a:schemeClr val="hlink"/>
                </a:solidFill>
                <a:latin typeface="Twentieth Century"/>
                <a:ea typeface="Twentieth Century"/>
                <a:cs typeface="Twentieth Century"/>
                <a:sym typeface="Twentieth Century"/>
                <a:hlinkClick r:id="rId6"/>
              </a:rPr>
              <a:t>https://newsapi.org</a:t>
            </a:r>
            <a:r>
              <a:rPr lang="en-US" sz="2100">
                <a:latin typeface="Twentieth Century"/>
                <a:ea typeface="Twentieth Century"/>
                <a:cs typeface="Twentieth Century"/>
                <a:sym typeface="Twentieth Century"/>
              </a:rPr>
              <a:t>)	</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Apex Charts (</a:t>
            </a:r>
            <a:r>
              <a:rPr lang="en-US" sz="2100" u="sng">
                <a:solidFill>
                  <a:schemeClr val="hlink"/>
                </a:solidFill>
                <a:latin typeface="Twentieth Century"/>
                <a:ea typeface="Twentieth Century"/>
                <a:cs typeface="Twentieth Century"/>
                <a:sym typeface="Twentieth Century"/>
                <a:hlinkClick r:id="rId7"/>
              </a:rPr>
              <a:t>https://apexcharts.com/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Hugging Face (</a:t>
            </a:r>
            <a:r>
              <a:rPr lang="en-US" sz="2100" u="sng">
                <a:solidFill>
                  <a:schemeClr val="hlink"/>
                </a:solidFill>
                <a:latin typeface="Twentieth Century"/>
                <a:ea typeface="Twentieth Century"/>
                <a:cs typeface="Twentieth Century"/>
                <a:sym typeface="Twentieth Century"/>
                <a:hlinkClick r:id="rId8"/>
              </a:rPr>
              <a:t>https://huggingface.co/foduucom/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PyPi.com</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NodeJS (</a:t>
            </a:r>
            <a:r>
              <a:rPr lang="en-US" sz="2100" u="sng">
                <a:solidFill>
                  <a:schemeClr val="hlink"/>
                </a:solidFill>
                <a:latin typeface="Twentieth Century"/>
                <a:ea typeface="Twentieth Century"/>
                <a:cs typeface="Twentieth Century"/>
                <a:sym typeface="Twentieth Century"/>
                <a:hlinkClick r:id="rId9"/>
              </a:rPr>
              <a:t>https://nodejs.org/</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Investopedia (</a:t>
            </a:r>
            <a:r>
              <a:rPr lang="en-US" sz="2100" u="sng">
                <a:solidFill>
                  <a:schemeClr val="hlink"/>
                </a:solidFill>
                <a:latin typeface="Twentieth Century"/>
                <a:ea typeface="Twentieth Century"/>
                <a:cs typeface="Twentieth Century"/>
                <a:sym typeface="Twentieth Century"/>
                <a:hlinkClick r:id="rId10"/>
              </a:rPr>
              <a:t>https://www.investopedia.com/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Bootstrap (</a:t>
            </a:r>
            <a:r>
              <a:rPr lang="en-US" sz="2100" u="sng">
                <a:solidFill>
                  <a:srgbClr val="4A86E8"/>
                </a:solidFill>
                <a:latin typeface="Twentieth Century"/>
                <a:ea typeface="Twentieth Century"/>
                <a:cs typeface="Twentieth Century"/>
                <a:sym typeface="Twentieth Century"/>
              </a:rPr>
              <a:t>https://www.mdbootstrap.com/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0" name="Shape 800"/>
        <p:cNvGrpSpPr/>
        <p:nvPr/>
      </p:nvGrpSpPr>
      <p:grpSpPr>
        <a:xfrm>
          <a:off x="0" y="0"/>
          <a:ext cx="0" cy="0"/>
          <a:chOff x="0" y="0"/>
          <a:chExt cx="0" cy="0"/>
        </a:xfrm>
      </p:grpSpPr>
      <p:grpSp>
        <p:nvGrpSpPr>
          <p:cNvPr id="801" name="Google Shape;801;p84"/>
          <p:cNvGrpSpPr/>
          <p:nvPr/>
        </p:nvGrpSpPr>
        <p:grpSpPr>
          <a:xfrm rot="10800000">
            <a:off x="1497225" y="2737053"/>
            <a:ext cx="1511982" cy="938120"/>
            <a:chOff x="4780827" y="2384561"/>
            <a:chExt cx="3364445" cy="2087495"/>
          </a:xfrm>
        </p:grpSpPr>
        <p:sp>
          <p:nvSpPr>
            <p:cNvPr id="802" name="Google Shape;802;p84"/>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3" name="Google Shape;803;p84"/>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04" name="Google Shape;804;p84"/>
          <p:cNvGrpSpPr/>
          <p:nvPr/>
        </p:nvGrpSpPr>
        <p:grpSpPr>
          <a:xfrm>
            <a:off x="9312302" y="2737045"/>
            <a:ext cx="1511982" cy="938120"/>
            <a:chOff x="4780827" y="2384561"/>
            <a:chExt cx="3364445" cy="2087495"/>
          </a:xfrm>
        </p:grpSpPr>
        <p:sp>
          <p:nvSpPr>
            <p:cNvPr id="805" name="Google Shape;805;p84"/>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6" name="Google Shape;806;p84"/>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07" name="Google Shape;807;p84"/>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PROJECT API</a:t>
            </a:r>
            <a:endParaRPr sz="4800">
              <a:latin typeface="Twentieth Century"/>
              <a:ea typeface="Twentieth Century"/>
              <a:cs typeface="Twentieth Century"/>
              <a:sym typeface="Twentieth Century"/>
            </a:endParaRPr>
          </a:p>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 SCREENSHOTS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sp>
        <p:nvSpPr>
          <p:cNvPr id="226" name="Google Shape;226;p22"/>
          <p:cNvSpPr txBox="1"/>
          <p:nvPr>
            <p:ph idx="1" type="subTitle"/>
          </p:nvPr>
        </p:nvSpPr>
        <p:spPr>
          <a:xfrm>
            <a:off x="1144440" y="1787426"/>
            <a:ext cx="9144000" cy="2981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BFBFBF"/>
              </a:buClr>
              <a:buSzPts val="2000"/>
              <a:buNone/>
            </a:pPr>
            <a:r>
              <a:rPr lang="en-US" sz="2000">
                <a:solidFill>
                  <a:srgbClr val="BFBFBF"/>
                </a:solidFill>
                <a:latin typeface="Quattrocento Sans"/>
                <a:ea typeface="Quattrocento Sans"/>
                <a:cs typeface="Quattrocento Sans"/>
                <a:sym typeface="Quattrocento Sans"/>
              </a:rPr>
              <a:t>In the contemporary world of finance, a considerable number of young individuals aged 18 to 25 are perplexed by the dilemma of pursuing a career in this global trend, while experiencing various challenges in finding sources of practical experience and knowledge. Despite acquiring the principles taught in academic institutions, individuals encounter difficulties implementing them in real-life scenarios. This creates a proficiency gap between their educational knowledge and investment strategies, which arises from the complexities in the structure and the fear of monetary loss, a significant factor that should be addressed in the education platform. It is imperative to develop an easily understandable education platform that adopts a learner-based approach to bridge this gap.</a:t>
            </a:r>
            <a:endParaRPr>
              <a:latin typeface="Quattrocento Sans"/>
              <a:ea typeface="Quattrocento Sans"/>
              <a:cs typeface="Quattrocento Sans"/>
              <a:sym typeface="Quattrocento Sans"/>
            </a:endParaRPr>
          </a:p>
        </p:txBody>
      </p:sp>
      <p:sp>
        <p:nvSpPr>
          <p:cNvPr id="227" name="Google Shape;227;p22"/>
          <p:cNvSpPr txBox="1"/>
          <p:nvPr/>
        </p:nvSpPr>
        <p:spPr>
          <a:xfrm>
            <a:off x="286900" y="855226"/>
            <a:ext cx="6208800" cy="112440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PROBLEM STATEMENT </a:t>
            </a:r>
            <a:endParaRPr b="1" i="0" sz="6000" u="none" cap="none" strike="noStrike">
              <a:solidFill>
                <a:schemeClr val="lt1"/>
              </a:solidFill>
              <a:latin typeface="Montserrat SemiBold"/>
              <a:ea typeface="Montserrat SemiBold"/>
              <a:cs typeface="Montserrat SemiBold"/>
              <a:sym typeface="Montserrat SemiBold"/>
            </a:endParaRPr>
          </a:p>
          <a:p>
            <a:pPr indent="0" lvl="0" marL="0" marR="0" rtl="0" algn="ctr">
              <a:lnSpc>
                <a:spcPct val="90000"/>
              </a:lnSpc>
              <a:spcBef>
                <a:spcPts val="0"/>
              </a:spcBef>
              <a:spcAft>
                <a:spcPts val="0"/>
              </a:spcAft>
              <a:buClr>
                <a:schemeClr val="lt1"/>
              </a:buClr>
              <a:buSzPct val="100000"/>
              <a:buFont typeface="Calibri"/>
              <a:buNone/>
            </a:pPr>
            <a:r>
              <a:t/>
            </a:r>
            <a:endParaRPr b="0" i="0" sz="6000" u="none" cap="none" strike="noStrike">
              <a:solidFill>
                <a:schemeClr val="lt1"/>
              </a:solidFill>
              <a:latin typeface="Calibri"/>
              <a:ea typeface="Calibri"/>
              <a:cs typeface="Calibri"/>
              <a:sym typeface="Calibri"/>
            </a:endParaRPr>
          </a:p>
        </p:txBody>
      </p:sp>
      <p:sp>
        <p:nvSpPr>
          <p:cNvPr id="228" name="Google Shape;228;p22"/>
          <p:cNvSpPr/>
          <p:nvPr/>
        </p:nvSpPr>
        <p:spPr>
          <a:xfrm flipH="1">
            <a:off x="594475" y="674734"/>
            <a:ext cx="45600" cy="56094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1" name="Shape 811"/>
        <p:cNvGrpSpPr/>
        <p:nvPr/>
      </p:nvGrpSpPr>
      <p:grpSpPr>
        <a:xfrm>
          <a:off x="0" y="0"/>
          <a:ext cx="0" cy="0"/>
          <a:chOff x="0" y="0"/>
          <a:chExt cx="0" cy="0"/>
        </a:xfrm>
      </p:grpSpPr>
      <p:pic>
        <p:nvPicPr>
          <p:cNvPr id="812" name="Google Shape;812;p85"/>
          <p:cNvPicPr preferRelativeResize="0"/>
          <p:nvPr/>
        </p:nvPicPr>
        <p:blipFill>
          <a:blip r:embed="rId3">
            <a:alphaModFix/>
          </a:blip>
          <a:stretch>
            <a:fillRect/>
          </a:stretch>
        </p:blipFill>
        <p:spPr>
          <a:xfrm>
            <a:off x="152400" y="152400"/>
            <a:ext cx="11887202" cy="4627391"/>
          </a:xfrm>
          <a:prstGeom prst="rect">
            <a:avLst/>
          </a:prstGeom>
          <a:noFill/>
          <a:ln>
            <a:noFill/>
          </a:ln>
        </p:spPr>
      </p:pic>
      <p:pic>
        <p:nvPicPr>
          <p:cNvPr id="813" name="Google Shape;813;p85"/>
          <p:cNvPicPr preferRelativeResize="0"/>
          <p:nvPr/>
        </p:nvPicPr>
        <p:blipFill>
          <a:blip r:embed="rId4">
            <a:alphaModFix/>
          </a:blip>
          <a:stretch>
            <a:fillRect/>
          </a:stretch>
        </p:blipFill>
        <p:spPr>
          <a:xfrm>
            <a:off x="207875" y="4932200"/>
            <a:ext cx="5584200" cy="1773401"/>
          </a:xfrm>
          <a:prstGeom prst="rect">
            <a:avLst/>
          </a:prstGeom>
          <a:noFill/>
          <a:ln>
            <a:noFill/>
          </a:ln>
        </p:spPr>
      </p:pic>
      <p:pic>
        <p:nvPicPr>
          <p:cNvPr id="814" name="Google Shape;814;p85"/>
          <p:cNvPicPr preferRelativeResize="0"/>
          <p:nvPr/>
        </p:nvPicPr>
        <p:blipFill>
          <a:blip r:embed="rId5">
            <a:alphaModFix/>
          </a:blip>
          <a:stretch>
            <a:fillRect/>
          </a:stretch>
        </p:blipFill>
        <p:spPr>
          <a:xfrm>
            <a:off x="5924634" y="4932191"/>
            <a:ext cx="6114976" cy="177340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8" name="Shape 818"/>
        <p:cNvGrpSpPr/>
        <p:nvPr/>
      </p:nvGrpSpPr>
      <p:grpSpPr>
        <a:xfrm>
          <a:off x="0" y="0"/>
          <a:ext cx="0" cy="0"/>
          <a:chOff x="0" y="0"/>
          <a:chExt cx="0" cy="0"/>
        </a:xfrm>
      </p:grpSpPr>
      <p:grpSp>
        <p:nvGrpSpPr>
          <p:cNvPr id="819" name="Google Shape;819;p86"/>
          <p:cNvGrpSpPr/>
          <p:nvPr/>
        </p:nvGrpSpPr>
        <p:grpSpPr>
          <a:xfrm rot="10800000">
            <a:off x="1497225" y="2737053"/>
            <a:ext cx="1511982" cy="938120"/>
            <a:chOff x="4780827" y="2384561"/>
            <a:chExt cx="3364445" cy="2087495"/>
          </a:xfrm>
        </p:grpSpPr>
        <p:sp>
          <p:nvSpPr>
            <p:cNvPr id="820" name="Google Shape;820;p8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1" name="Google Shape;821;p8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22" name="Google Shape;822;p86"/>
          <p:cNvGrpSpPr/>
          <p:nvPr/>
        </p:nvGrpSpPr>
        <p:grpSpPr>
          <a:xfrm>
            <a:off x="9368327" y="2737045"/>
            <a:ext cx="1511982" cy="938120"/>
            <a:chOff x="4780827" y="2384561"/>
            <a:chExt cx="3364445" cy="2087495"/>
          </a:xfrm>
        </p:grpSpPr>
        <p:sp>
          <p:nvSpPr>
            <p:cNvPr id="823" name="Google Shape;823;p8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4" name="Google Shape;824;p8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25" name="Google Shape;825;p86"/>
          <p:cNvSpPr txBox="1"/>
          <p:nvPr>
            <p:ph type="ctrTitle"/>
          </p:nvPr>
        </p:nvSpPr>
        <p:spPr>
          <a:xfrm>
            <a:off x="1436550" y="2038968"/>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GITHUB</a:t>
            </a:r>
            <a:endParaRPr/>
          </a:p>
        </p:txBody>
      </p:sp>
      <p:sp>
        <p:nvSpPr>
          <p:cNvPr id="826" name="Google Shape;826;p86"/>
          <p:cNvSpPr txBox="1"/>
          <p:nvPr>
            <p:ph type="ctrTitle"/>
          </p:nvPr>
        </p:nvSpPr>
        <p:spPr>
          <a:xfrm>
            <a:off x="108650" y="3157243"/>
            <a:ext cx="12192000" cy="426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0" name="Shape 830"/>
        <p:cNvGrpSpPr/>
        <p:nvPr/>
      </p:nvGrpSpPr>
      <p:grpSpPr>
        <a:xfrm>
          <a:off x="0" y="0"/>
          <a:ext cx="0" cy="0"/>
          <a:chOff x="0" y="0"/>
          <a:chExt cx="0" cy="0"/>
        </a:xfrm>
      </p:grpSpPr>
      <p:grpSp>
        <p:nvGrpSpPr>
          <p:cNvPr id="831" name="Google Shape;831;p87"/>
          <p:cNvGrpSpPr/>
          <p:nvPr/>
        </p:nvGrpSpPr>
        <p:grpSpPr>
          <a:xfrm rot="10800000">
            <a:off x="1006975" y="2737053"/>
            <a:ext cx="1511982" cy="938120"/>
            <a:chOff x="4780827" y="2384561"/>
            <a:chExt cx="3364445" cy="2087495"/>
          </a:xfrm>
        </p:grpSpPr>
        <p:sp>
          <p:nvSpPr>
            <p:cNvPr id="832" name="Google Shape;832;p8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3" name="Google Shape;833;p8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834" name="Google Shape;834;p87"/>
          <p:cNvGrpSpPr/>
          <p:nvPr/>
        </p:nvGrpSpPr>
        <p:grpSpPr>
          <a:xfrm>
            <a:off x="9872577" y="2737045"/>
            <a:ext cx="1511982" cy="938120"/>
            <a:chOff x="4780827" y="2384561"/>
            <a:chExt cx="3364445" cy="2087495"/>
          </a:xfrm>
        </p:grpSpPr>
        <p:sp>
          <p:nvSpPr>
            <p:cNvPr id="835" name="Google Shape;835;p8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6" name="Google Shape;836;p8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37" name="Google Shape;837;p87"/>
          <p:cNvSpPr txBox="1"/>
          <p:nvPr>
            <p:ph type="ctrTitle"/>
          </p:nvPr>
        </p:nvSpPr>
        <p:spPr>
          <a:xfrm>
            <a:off x="3371538" y="2221050"/>
            <a:ext cx="55644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WIKI</a:t>
            </a:r>
            <a:endParaRPr/>
          </a:p>
        </p:txBody>
      </p:sp>
      <p:sp>
        <p:nvSpPr>
          <p:cNvPr id="838" name="Google Shape;838;p87"/>
          <p:cNvSpPr txBox="1"/>
          <p:nvPr>
            <p:ph type="ctrTitle"/>
          </p:nvPr>
        </p:nvSpPr>
        <p:spPr>
          <a:xfrm>
            <a:off x="2215975" y="3238125"/>
            <a:ext cx="8306400" cy="521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https://github.com/htmw/2024S-pace-super-kings/wiki</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842" name="Shape 842"/>
        <p:cNvGrpSpPr/>
        <p:nvPr/>
      </p:nvGrpSpPr>
      <p:grpSpPr>
        <a:xfrm>
          <a:off x="0" y="0"/>
          <a:ext cx="0" cy="0"/>
          <a:chOff x="0" y="0"/>
          <a:chExt cx="0" cy="0"/>
        </a:xfrm>
      </p:grpSpPr>
      <p:sp>
        <p:nvSpPr>
          <p:cNvPr id="843" name="Google Shape;843;p88"/>
          <p:cNvSpPr txBox="1"/>
          <p:nvPr>
            <p:ph type="title"/>
          </p:nvPr>
        </p:nvSpPr>
        <p:spPr>
          <a:xfrm>
            <a:off x="1497178" y="777225"/>
            <a:ext cx="47949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REFERENCES</a:t>
            </a:r>
            <a:endParaRPr/>
          </a:p>
        </p:txBody>
      </p:sp>
      <p:sp>
        <p:nvSpPr>
          <p:cNvPr id="844" name="Google Shape;844;p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5" name="Google Shape;845;p8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6" name="Google Shape;846;p88"/>
          <p:cNvSpPr txBox="1"/>
          <p:nvPr>
            <p:ph idx="1" type="body"/>
          </p:nvPr>
        </p:nvSpPr>
        <p:spPr>
          <a:xfrm>
            <a:off x="1497175" y="1951350"/>
            <a:ext cx="10221900" cy="2955300"/>
          </a:xfrm>
          <a:prstGeom prst="rect">
            <a:avLst/>
          </a:prstGeom>
          <a:noFill/>
          <a:ln>
            <a:noFill/>
          </a:ln>
        </p:spPr>
        <p:txBody>
          <a:bodyPr anchorCtr="0" anchor="t" bIns="45700" lIns="91425" spcFirstLastPara="1" rIns="91425" wrap="square" tIns="45700">
            <a:noAutofit/>
          </a:bodyPr>
          <a:lstStyle/>
          <a:p>
            <a:pPr indent="-224790" lvl="0" marL="2286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3"/>
              </a:rPr>
              <a:t>  The Random Forest Model for Analyzing and Forecasting the US  Stock Market in  the </a:t>
            </a:r>
            <a:endParaRPr sz="1740">
              <a:latin typeface="Quattrocento Sans"/>
              <a:ea typeface="Quattrocento Sans"/>
              <a:cs typeface="Quattrocento Sans"/>
              <a:sym typeface="Quattrocento Sans"/>
            </a:endParaRPr>
          </a:p>
          <a:p>
            <a:pPr indent="0" lvl="0" marL="228600" rtl="0" algn="l">
              <a:lnSpc>
                <a:spcPct val="150000"/>
              </a:lnSpc>
              <a:spcBef>
                <a:spcPts val="1000"/>
              </a:spcBef>
              <a:spcAft>
                <a:spcPts val="0"/>
              </a:spcAft>
              <a:buNone/>
            </a:pPr>
            <a:r>
              <a:rPr lang="en-US" sz="1740" u="sng">
                <a:solidFill>
                  <a:schemeClr val="hlink"/>
                </a:solidFill>
                <a:latin typeface="Quattrocento Sans"/>
                <a:ea typeface="Quattrocento Sans"/>
                <a:cs typeface="Quattrocento Sans"/>
                <a:sym typeface="Quattrocento Sans"/>
                <a:hlinkClick r:id="rId4"/>
              </a:rPr>
              <a:t>   Context of Smart   </a:t>
            </a:r>
            <a:r>
              <a:rPr lang="en-US" sz="1740" u="sng">
                <a:solidFill>
                  <a:schemeClr val="hlink"/>
                </a:solidFill>
                <a:latin typeface="Quattrocento Sans"/>
                <a:ea typeface="Quattrocento Sans"/>
                <a:cs typeface="Quattrocento Sans"/>
                <a:sym typeface="Quattrocento Sans"/>
                <a:hlinkClick r:id="rId5"/>
              </a:rPr>
              <a:t>Finance</a:t>
            </a:r>
            <a:endParaRPr sz="1740">
              <a:latin typeface="Quattrocento Sans"/>
              <a:ea typeface="Quattrocento Sans"/>
              <a:cs typeface="Quattrocento Sans"/>
              <a:sym typeface="Quattrocento Sans"/>
            </a:endParaRPr>
          </a:p>
          <a:p>
            <a:pPr indent="-315594" lvl="0" marL="3429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6"/>
              </a:rPr>
              <a:t>Learning Through Equity Trading Simulation</a:t>
            </a:r>
            <a:endParaRPr sz="1740"/>
          </a:p>
          <a:p>
            <a:pPr indent="-315594" lvl="0" marL="3429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7"/>
              </a:rPr>
              <a:t>Conducting Financial Risk assessment</a:t>
            </a:r>
            <a:endParaRPr sz="1740">
              <a:latin typeface="Quattrocento Sans"/>
              <a:ea typeface="Quattrocento Sans"/>
              <a:cs typeface="Quattrocento Sans"/>
              <a:sym typeface="Quattrocento Sans"/>
            </a:endParaRPr>
          </a:p>
          <a:p>
            <a:pPr indent="0" lvl="0" marL="0" rtl="0" algn="l">
              <a:lnSpc>
                <a:spcPct val="150000"/>
              </a:lnSpc>
              <a:spcBef>
                <a:spcPts val="1000"/>
              </a:spcBef>
              <a:spcAft>
                <a:spcPts val="0"/>
              </a:spcAft>
              <a:buSzPts val="605"/>
              <a:buNone/>
            </a:pPr>
            <a:r>
              <a:t/>
            </a:r>
            <a:endParaRPr sz="1740">
              <a:latin typeface="Quattrocento Sans"/>
              <a:ea typeface="Quattrocento Sans"/>
              <a:cs typeface="Quattrocento Sans"/>
              <a:sym typeface="Quattrocento Sans"/>
            </a:endParaRPr>
          </a:p>
          <a:p>
            <a:pPr indent="0" lvl="0" marL="0" rtl="0" algn="l">
              <a:lnSpc>
                <a:spcPct val="150000"/>
              </a:lnSpc>
              <a:spcBef>
                <a:spcPts val="1000"/>
              </a:spcBef>
              <a:spcAft>
                <a:spcPts val="0"/>
              </a:spcAft>
              <a:buSzPts val="605"/>
              <a:buNone/>
            </a:pPr>
            <a:r>
              <a:t/>
            </a:r>
            <a:endParaRPr sz="174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9"/>
          <p:cNvSpPr txBox="1"/>
          <p:nvPr/>
        </p:nvSpPr>
        <p:spPr>
          <a:xfrm>
            <a:off x="4103102" y="2224494"/>
            <a:ext cx="3985800" cy="10260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90000"/>
              </a:lnSpc>
              <a:spcBef>
                <a:spcPts val="0"/>
              </a:spcBef>
              <a:spcAft>
                <a:spcPts val="0"/>
              </a:spcAft>
              <a:buClr>
                <a:schemeClr val="lt1"/>
              </a:buClr>
              <a:buSzPts val="4000"/>
              <a:buFont typeface="Twentieth Century"/>
              <a:buNone/>
            </a:pPr>
            <a:r>
              <a:rPr b="1" lang="en-US" sz="4000">
                <a:solidFill>
                  <a:schemeClr val="lt1"/>
                </a:solidFill>
                <a:latin typeface="Twentieth Century"/>
                <a:ea typeface="Twentieth Century"/>
                <a:cs typeface="Twentieth Century"/>
                <a:sym typeface="Twentieth Century"/>
              </a:rPr>
              <a:t>DEMO IN THE NEXT VIDEO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0"/>
          <p:cNvSpPr txBox="1"/>
          <p:nvPr/>
        </p:nvSpPr>
        <p:spPr>
          <a:xfrm>
            <a:off x="4321727" y="2178269"/>
            <a:ext cx="3985800" cy="10260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23"/>
          <p:cNvSpPr txBox="1"/>
          <p:nvPr/>
        </p:nvSpPr>
        <p:spPr>
          <a:xfrm>
            <a:off x="1183800" y="674725"/>
            <a:ext cx="4161900" cy="1611600"/>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PROBLEM </a:t>
            </a:r>
            <a:endParaRPr b="1" i="0" sz="40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ct val="100000"/>
              <a:buFont typeface="Twentieth Century"/>
              <a:buNone/>
            </a:pPr>
            <a:r>
              <a:t/>
            </a:r>
            <a:endParaRPr b="1" sz="4000">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DESCRIPTION</a:t>
            </a:r>
            <a:endParaRPr b="1" i="0" sz="6000" u="none" cap="none" strike="noStrike">
              <a:solidFill>
                <a:schemeClr val="lt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chemeClr val="lt1"/>
              </a:buClr>
              <a:buSzPct val="100000"/>
              <a:buFont typeface="Calibri"/>
              <a:buNone/>
            </a:pPr>
            <a:r>
              <a:t/>
            </a:r>
            <a:endParaRPr b="0" i="0" sz="6000" u="none" cap="none" strike="noStrike">
              <a:solidFill>
                <a:schemeClr val="lt1"/>
              </a:solidFill>
              <a:latin typeface="Calibri"/>
              <a:ea typeface="Calibri"/>
              <a:cs typeface="Calibri"/>
              <a:sym typeface="Calibri"/>
            </a:endParaRPr>
          </a:p>
        </p:txBody>
      </p:sp>
      <p:sp>
        <p:nvSpPr>
          <p:cNvPr id="234" name="Google Shape;234;p23"/>
          <p:cNvSpPr/>
          <p:nvPr/>
        </p:nvSpPr>
        <p:spPr>
          <a:xfrm flipH="1">
            <a:off x="594476" y="674734"/>
            <a:ext cx="45600" cy="55509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5" name="Google Shape;235;p23"/>
          <p:cNvPicPr preferRelativeResize="0"/>
          <p:nvPr/>
        </p:nvPicPr>
        <p:blipFill>
          <a:blip r:embed="rId3">
            <a:alphaModFix/>
          </a:blip>
          <a:stretch>
            <a:fillRect/>
          </a:stretch>
        </p:blipFill>
        <p:spPr>
          <a:xfrm>
            <a:off x="6565825" y="232576"/>
            <a:ext cx="4454999" cy="6282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24"/>
          <p:cNvSpPr txBox="1"/>
          <p:nvPr/>
        </p:nvSpPr>
        <p:spPr>
          <a:xfrm>
            <a:off x="841350" y="565200"/>
            <a:ext cx="4694100" cy="736200"/>
          </a:xfrm>
          <a:prstGeom prst="rect">
            <a:avLst/>
          </a:prstGeom>
          <a:noFill/>
          <a:ln>
            <a:noFill/>
          </a:ln>
        </p:spPr>
        <p:txBody>
          <a:bodyPr anchorCtr="0" anchor="b" bIns="45700" lIns="91425" spcFirstLastPara="1" rIns="91425" wrap="square" tIns="45700">
            <a:normAutofit lnSpcReduction="20000"/>
          </a:bodyPr>
          <a:lstStyle/>
          <a:p>
            <a:pPr indent="0" lvl="0" marL="0" marR="0" rtl="0" algn="ctr">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TEAM AGREEMENT</a:t>
            </a:r>
            <a:endParaRPr b="0" i="0" sz="6000" u="none" cap="none" strike="noStrike">
              <a:solidFill>
                <a:schemeClr val="lt1"/>
              </a:solidFill>
              <a:latin typeface="Calibri"/>
              <a:ea typeface="Calibri"/>
              <a:cs typeface="Calibri"/>
              <a:sym typeface="Calibri"/>
            </a:endParaRPr>
          </a:p>
        </p:txBody>
      </p:sp>
      <p:sp>
        <p:nvSpPr>
          <p:cNvPr id="241" name="Google Shape;241;p24"/>
          <p:cNvSpPr/>
          <p:nvPr/>
        </p:nvSpPr>
        <p:spPr>
          <a:xfrm flipH="1">
            <a:off x="594476" y="674734"/>
            <a:ext cx="45600" cy="55509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24"/>
          <p:cNvSpPr txBox="1"/>
          <p:nvPr>
            <p:ph idx="1" type="subTitle"/>
          </p:nvPr>
        </p:nvSpPr>
        <p:spPr>
          <a:xfrm>
            <a:off x="841350" y="1481075"/>
            <a:ext cx="5690400" cy="4744500"/>
          </a:xfrm>
          <a:prstGeom prst="rect">
            <a:avLst/>
          </a:prstGeom>
          <a:noFill/>
          <a:ln>
            <a:noFill/>
          </a:ln>
        </p:spPr>
        <p:txBody>
          <a:bodyPr anchorCtr="0" anchor="t" bIns="45700" lIns="91425" spcFirstLastPara="1" rIns="91425" wrap="square" tIns="45700">
            <a:normAutofit/>
          </a:bodyPr>
          <a:lstStyle/>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Each team member shall actively listen to and consider one another's opinions and perspectives, fostering an environment of open communication and constructive feedback. We will engage in respectful dialogue, valuing diverse viewpoints.</a:t>
            </a:r>
            <a:endParaRPr sz="900">
              <a:solidFill>
                <a:srgbClr val="FFFFFF"/>
              </a:solidFill>
              <a:latin typeface="Arial"/>
              <a:ea typeface="Arial"/>
              <a:cs typeface="Arial"/>
              <a:sym typeface="Arial"/>
            </a:endParaRPr>
          </a:p>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Decisions regarding project workflow will be made collectively through discussions and deliberations. We will ensure that all voices are heard, and the majority opinion will guide our actions, promoting a sense of ownership and commitment to the project.</a:t>
            </a:r>
            <a:endParaRPr sz="900">
              <a:solidFill>
                <a:srgbClr val="FFFFFF"/>
              </a:solidFill>
              <a:latin typeface="Arial"/>
              <a:ea typeface="Arial"/>
              <a:cs typeface="Arial"/>
              <a:sym typeface="Arial"/>
            </a:endParaRPr>
          </a:p>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We are committed to upholding the highest standards of professionalism at all times. Inappropriate behavior, such as disrespect, discrimination, or harassment, is strictly prohibited. Any instances of misconduct shall be promptly reported to the team leader or project supervisor for appropriate action, ensuring a safe and inclusive working environment for all team members.</a:t>
            </a:r>
            <a:endParaRPr sz="900">
              <a:solidFill>
                <a:srgbClr val="FFFFFF"/>
              </a:solidFill>
              <a:latin typeface="Arial"/>
              <a:ea typeface="Arial"/>
              <a:cs typeface="Arial"/>
              <a:sym typeface="Arial"/>
            </a:endParaRPr>
          </a:p>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Recognizing the unique strengths and expertise of each team member, we will leverage our collective talents to contribute effectively to the project. We will actively seek opportunities to collaborate, support, and assist one another, fostering a culture of mutual respect and cooperation. Through our combined efforts, we will strive for excellence in all aspects of our work.</a:t>
            </a:r>
            <a:endParaRPr sz="900">
              <a:solidFill>
                <a:srgbClr val="FFFFFF"/>
              </a:solidFill>
              <a:latin typeface="Arial"/>
              <a:ea typeface="Arial"/>
              <a:cs typeface="Arial"/>
              <a:sym typeface="Arial"/>
            </a:endParaRPr>
          </a:p>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Regular team meetings will be crucial forums for discussion, planning, and decision-making. We will actively participate in these meetings, sharing updates on our progress, addressing challenges, and brainstorming solutions collaboratively.</a:t>
            </a:r>
            <a:endParaRPr sz="900">
              <a:solidFill>
                <a:srgbClr val="FFFFFF"/>
              </a:solidFill>
              <a:latin typeface="Arial"/>
              <a:ea typeface="Arial"/>
              <a:cs typeface="Arial"/>
              <a:sym typeface="Arial"/>
            </a:endParaRPr>
          </a:p>
          <a:p>
            <a:pPr indent="-203200" lvl="0" marL="228600" rtl="0" algn="ctr">
              <a:lnSpc>
                <a:spcPct val="100000"/>
              </a:lnSpc>
              <a:spcBef>
                <a:spcPts val="0"/>
              </a:spcBef>
              <a:spcAft>
                <a:spcPts val="0"/>
              </a:spcAft>
              <a:buClr>
                <a:schemeClr val="accent6"/>
              </a:buClr>
              <a:buSzPts val="2400"/>
              <a:buFont typeface="Courier New"/>
              <a:buChar char="o"/>
            </a:pPr>
            <a:r>
              <a:rPr lang="en-US" sz="900">
                <a:solidFill>
                  <a:srgbClr val="FFFFFF"/>
                </a:solidFill>
                <a:latin typeface="Arial"/>
                <a:ea typeface="Arial"/>
                <a:cs typeface="Arial"/>
                <a:sym typeface="Arial"/>
              </a:rPr>
              <a:t>All team members must attend all scheduled meetings. In the event of unavoidable conflicts, timely communication and proactive efforts to reschedule or catch up on missed discussions will be prioritized, ensuring that no team member is left behind.</a:t>
            </a:r>
            <a:endParaRPr>
              <a:latin typeface="Quattrocento Sans"/>
              <a:ea typeface="Quattrocento Sans"/>
              <a:cs typeface="Quattrocento Sans"/>
              <a:sym typeface="Quattrocento Sans"/>
            </a:endParaRPr>
          </a:p>
        </p:txBody>
      </p:sp>
      <p:sp>
        <p:nvSpPr>
          <p:cNvPr id="243" name="Google Shape;243;p24"/>
          <p:cNvSpPr txBox="1"/>
          <p:nvPr>
            <p:ph idx="4294967295" type="body"/>
          </p:nvPr>
        </p:nvSpPr>
        <p:spPr>
          <a:xfrm>
            <a:off x="6617175" y="1481075"/>
            <a:ext cx="5402700" cy="36552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We are committed to meeting all assigned tasks and deadlines promptly, demonstrating reliability and accountability in our work. Should any team member encounter difficulties or require assistance, we will proactively seek help from our peers, fostering a culture of support and collaboration.</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Recognizing the importance of timely completion, we understand that extensions beyond agreed deadlines will be granted with seriousness. We will prioritize effective time management and proactive communication to ensure the successful execution of our project deliverables.</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Clear and transparent communication is essential for effective collaboration. We will utilize Slack as our primary communication platform, actively engaging in discussions, sharing updates, and seeking clarification when needed.</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All team members are expected to participate in Slack discussions regularly, responding promptly to messages and actively contributing to the exchange of ideas. Through our collective efforts, we will maintain open lines of communication, fostering a culture of transparency and collaboration.</a:t>
            </a:r>
            <a:endParaRPr>
              <a:latin typeface="Quattrocento Sans"/>
              <a:ea typeface="Quattrocento Sans"/>
              <a:cs typeface="Quattrocento Sans"/>
              <a:sym typeface="Quattrocento Sans"/>
            </a:endParaRPr>
          </a:p>
        </p:txBody>
      </p:sp>
      <p:sp>
        <p:nvSpPr>
          <p:cNvPr id="244" name="Google Shape;244;p2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
      <a:dk1>
        <a:srgbClr val="000000"/>
      </a:dk1>
      <a:lt1>
        <a:srgbClr val="FFFFFF"/>
      </a:lt1>
      <a:dk2>
        <a:srgbClr val="44546A"/>
      </a:dk2>
      <a:lt2>
        <a:srgbClr val="E7E6E6"/>
      </a:lt2>
      <a:accent1>
        <a:srgbClr val="29AF8C"/>
      </a:accent1>
      <a:accent2>
        <a:srgbClr val="97BE49"/>
      </a:accent2>
      <a:accent3>
        <a:srgbClr val="3D9CCC"/>
      </a:accent3>
      <a:accent4>
        <a:srgbClr val="595959"/>
      </a:accent4>
      <a:accent5>
        <a:srgbClr val="595959"/>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